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75" r:id="rId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46776-6940-4BF1-9444-1F6C95C96FAC}" type="datetimeFigureOut">
              <a:rPr lang="en-DE" smtClean="0"/>
              <a:t>04/11/2021</a:t>
            </a:fld>
            <a:endParaRPr lang="en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BFD09-88C2-4D50-A317-D67B088C426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5334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rum.org/resources/what-is-a-product-owner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scrum.org/resources/what-is-a-product-backlog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76250" y="398463"/>
            <a:ext cx="4092575" cy="23018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/>
              <a:t>Product Backlog</a:t>
            </a:r>
            <a:r>
              <a:rPr lang="en-US" dirty="0"/>
              <a:t>: The Product Backlog is an ordered list of everything that is known to be needed for the creation of a product. The Product Backlog therefore portrays the vision and acts as a commitment to the product goal. It is the single source of requirements for any changes to be made to the product. The </a:t>
            </a:r>
            <a:r>
              <a:rPr lang="en-US" dirty="0">
                <a:hlinkClick r:id="rId3" tooltip="What is a Product Owner?"/>
              </a:rPr>
              <a:t>Product Owner</a:t>
            </a:r>
            <a:r>
              <a:rPr lang="en-US" dirty="0"/>
              <a:t> is responsible for the Product Backlog, including its content, availability, and ordering. </a:t>
            </a:r>
          </a:p>
          <a:p>
            <a:endParaRPr lang="en-US" dirty="0"/>
          </a:p>
          <a:p>
            <a:r>
              <a:rPr lang="en-US" u="sng" dirty="0"/>
              <a:t>Sprint Backlog</a:t>
            </a:r>
            <a:r>
              <a:rPr lang="en-US" dirty="0"/>
              <a:t>: The Sprint Backlog is the set of Product Backlog items selected for the Sprint in order to progress toward the end product. To do so it also contains a plan for delivering the product Increment, helping in committing to the Sprint Goal.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u="sng" dirty="0"/>
              <a:t>Increment</a:t>
            </a:r>
            <a:r>
              <a:rPr lang="en-US" dirty="0"/>
              <a:t>: The Increment is the sum of all the </a:t>
            </a:r>
            <a:r>
              <a:rPr lang="en-US" dirty="0">
                <a:hlinkClick r:id="rId4" tooltip="What is a Product Backlog?"/>
              </a:rPr>
              <a:t>Product Backlog</a:t>
            </a:r>
            <a:r>
              <a:rPr lang="en-US" dirty="0"/>
              <a:t> items completed during a Sprint and the value of the increments of all previous Sprints. At the end of a Sprint, the new Increment must be “Done,” which means it must be in useable condition and meet the Scrum Team’s “Definition of Done”. This is the commitment in pursuing an Increment.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68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4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5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6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7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8.bin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9130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25" name="Bildplatzhalter 7">
            <a:extLst>
              <a:ext uri="{FF2B5EF4-FFF2-40B4-BE49-F238E27FC236}">
                <a16:creationId xmlns:a16="http://schemas.microsoft.com/office/drawing/2014/main" id="{7FCA8480-3DD5-4021-A659-0E4B23559E6E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solidFill>
            <a:srgbClr val="E0E0E0"/>
          </a:solid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1170600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5935745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15081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20416701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5007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42178995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43404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68152699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354814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8168174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2718601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6750507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045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69074358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2050371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6056314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8011223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14439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83118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1934604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 1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6502403" y="0"/>
            <a:ext cx="5689599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1548000" anchor="ctr">
            <a:noAutofit/>
          </a:bodyPr>
          <a:lstStyle>
            <a:lvl1pPr marL="0" indent="0" algn="ctr">
              <a:buNone/>
              <a:defRPr sz="19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2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977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6571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3347075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43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686294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solidFill>
            <a:srgbClr val="E0E0E0"/>
          </a:solid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96151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669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552827" y="332657"/>
            <a:ext cx="10293319" cy="43088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0" dirty="0"/>
              <a:t>Slide title (2 lines | max. 1 line with subtitle)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552827" y="1700808"/>
            <a:ext cx="10293319" cy="424800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  <a:endParaRPr lang="en-US" noProof="0" dirty="0"/>
          </a:p>
        </p:txBody>
      </p:sp>
      <p:cxnSp>
        <p:nvCxnSpPr>
          <p:cNvPr id="615" name="Gerade Verbindung 614"/>
          <p:cNvCxnSpPr/>
          <p:nvPr/>
        </p:nvCxnSpPr>
        <p:spPr bwMode="gray">
          <a:xfrm>
            <a:off x="-167057" y="188640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Gerade Verbindung 615"/>
          <p:cNvCxnSpPr/>
          <p:nvPr/>
        </p:nvCxnSpPr>
        <p:spPr bwMode="gray">
          <a:xfrm>
            <a:off x="-167073" y="1700808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" name="Gerade Verbindung 616"/>
          <p:cNvCxnSpPr/>
          <p:nvPr/>
        </p:nvCxnSpPr>
        <p:spPr bwMode="gray">
          <a:xfrm>
            <a:off x="-167089" y="5949280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Gerade Verbindung 656"/>
          <p:cNvCxnSpPr/>
          <p:nvPr/>
        </p:nvCxnSpPr>
        <p:spPr bwMode="gray">
          <a:xfrm>
            <a:off x="192881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8" name="Gerade Verbindung 657"/>
          <p:cNvCxnSpPr/>
          <p:nvPr/>
        </p:nvCxnSpPr>
        <p:spPr bwMode="gray">
          <a:xfrm>
            <a:off x="552827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9" name="Gerade Verbindung 658"/>
          <p:cNvCxnSpPr/>
          <p:nvPr/>
        </p:nvCxnSpPr>
        <p:spPr bwMode="gray">
          <a:xfrm>
            <a:off x="5520085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Gerade Verbindung 659"/>
          <p:cNvCxnSpPr/>
          <p:nvPr/>
        </p:nvCxnSpPr>
        <p:spPr bwMode="gray">
          <a:xfrm>
            <a:off x="10847290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Gerade Verbindung 660"/>
          <p:cNvCxnSpPr/>
          <p:nvPr/>
        </p:nvCxnSpPr>
        <p:spPr bwMode="gray">
          <a:xfrm>
            <a:off x="11999118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2" name="Gerade Verbindung 661"/>
          <p:cNvCxnSpPr/>
          <p:nvPr/>
        </p:nvCxnSpPr>
        <p:spPr bwMode="gray">
          <a:xfrm>
            <a:off x="5880032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/>
          <p:cNvCxnSpPr/>
          <p:nvPr/>
        </p:nvCxnSpPr>
        <p:spPr bwMode="gray">
          <a:xfrm>
            <a:off x="3792343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62"/>
          <p:cNvCxnSpPr/>
          <p:nvPr/>
        </p:nvCxnSpPr>
        <p:spPr bwMode="gray">
          <a:xfrm>
            <a:off x="4152290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/>
          <p:nvPr/>
        </p:nvCxnSpPr>
        <p:spPr bwMode="gray">
          <a:xfrm>
            <a:off x="7247828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 bwMode="gray">
          <a:xfrm rot="21540000">
            <a:off x="7607146" y="-171394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fik 18">
            <a:extLst>
              <a:ext uri="{FF2B5EF4-FFF2-40B4-BE49-F238E27FC236}">
                <a16:creationId xmlns:a16="http://schemas.microsoft.com/office/drawing/2014/main" id="{CBFDA402-7933-4119-B96D-B730F29911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57" r="8112" b="25050"/>
          <a:stretch/>
        </p:blipFill>
        <p:spPr>
          <a:xfrm>
            <a:off x="11346869" y="6360060"/>
            <a:ext cx="845131" cy="455212"/>
          </a:xfrm>
          <a:prstGeom prst="rect">
            <a:avLst/>
          </a:prstGeom>
        </p:spPr>
      </p:pic>
      <p:sp>
        <p:nvSpPr>
          <p:cNvPr id="20" name="Rectangle 8">
            <a:extLst>
              <a:ext uri="{FF2B5EF4-FFF2-40B4-BE49-F238E27FC236}">
                <a16:creationId xmlns:a16="http://schemas.microsoft.com/office/drawing/2014/main" id="{F711CB1F-703D-4E48-A876-0380D9B06DF7}"/>
              </a:ext>
            </a:extLst>
          </p:cNvPr>
          <p:cNvSpPr/>
          <p:nvPr userDrawn="1"/>
        </p:nvSpPr>
        <p:spPr>
          <a:xfrm>
            <a:off x="448970" y="188640"/>
            <a:ext cx="3703320" cy="94997"/>
          </a:xfrm>
          <a:prstGeom prst="rect">
            <a:avLst/>
          </a:prstGeom>
          <a:solidFill>
            <a:srgbClr val="BE00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BA1FF6A0-80EB-4A7F-9F5C-3FE069CB0732}"/>
              </a:ext>
            </a:extLst>
          </p:cNvPr>
          <p:cNvSpPr/>
          <p:nvPr userDrawn="1"/>
        </p:nvSpPr>
        <p:spPr>
          <a:xfrm>
            <a:off x="8044583" y="185083"/>
            <a:ext cx="3703320" cy="98554"/>
          </a:xfrm>
          <a:prstGeom prst="rect">
            <a:avLst/>
          </a:prstGeom>
          <a:solidFill>
            <a:srgbClr val="E599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A27254D8-479B-495D-857E-0FA0F4DE5ECA}"/>
              </a:ext>
            </a:extLst>
          </p:cNvPr>
          <p:cNvSpPr/>
          <p:nvPr userDrawn="1"/>
        </p:nvSpPr>
        <p:spPr>
          <a:xfrm>
            <a:off x="4244266" y="188640"/>
            <a:ext cx="3703320" cy="91440"/>
          </a:xfrm>
          <a:prstGeom prst="rect">
            <a:avLst/>
          </a:prstGeom>
          <a:solidFill>
            <a:srgbClr val="D869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25742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hf sldNum="0" hdr="0" ftr="0" dt="0"/>
  <p:txStyles>
    <p:titleStyle>
      <a:lvl1pPr algn="l" defTabSz="914126" rtl="0" eaLnBrk="1" latinLnBrk="0" hangingPunct="1">
        <a:spcBef>
          <a:spcPct val="0"/>
        </a:spcBef>
        <a:buNone/>
        <a:defRPr sz="2799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79946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359892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539838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719784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899730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Agile Principles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Agile Manifesto </a:t>
            </a:r>
          </a:p>
        </p:txBody>
      </p:sp>
      <p:sp>
        <p:nvSpPr>
          <p:cNvPr id="23" name="Rechteck 18">
            <a:extLst>
              <a:ext uri="{FF2B5EF4-FFF2-40B4-BE49-F238E27FC236}">
                <a16:creationId xmlns:a16="http://schemas.microsoft.com/office/drawing/2014/main" id="{11F27796-5A91-4C47-A76C-2C8ECB6A96D4}"/>
              </a:ext>
            </a:extLst>
          </p:cNvPr>
          <p:cNvSpPr/>
          <p:nvPr/>
        </p:nvSpPr>
        <p:spPr bwMode="gray">
          <a:xfrm>
            <a:off x="1847287" y="1299893"/>
            <a:ext cx="8422743" cy="5255215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Textfeld 3">
            <a:extLst>
              <a:ext uri="{FF2B5EF4-FFF2-40B4-BE49-F238E27FC236}">
                <a16:creationId xmlns:a16="http://schemas.microsoft.com/office/drawing/2014/main" id="{16FCAB5E-181E-4E2F-9A27-5284321BBE7B}"/>
              </a:ext>
            </a:extLst>
          </p:cNvPr>
          <p:cNvSpPr txBox="1"/>
          <p:nvPr/>
        </p:nvSpPr>
        <p:spPr bwMode="gray">
          <a:xfrm>
            <a:off x="2100939" y="1498642"/>
            <a:ext cx="2519344" cy="86155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01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Our highest priority is to satisfy the customer through early and continuous delivery of valuable software.</a:t>
            </a:r>
          </a:p>
        </p:txBody>
      </p:sp>
      <p:sp>
        <p:nvSpPr>
          <p:cNvPr id="25" name="Textfeld 7">
            <a:extLst>
              <a:ext uri="{FF2B5EF4-FFF2-40B4-BE49-F238E27FC236}">
                <a16:creationId xmlns:a16="http://schemas.microsoft.com/office/drawing/2014/main" id="{D4D8871C-E9D8-473B-840A-3D558B3225F8}"/>
              </a:ext>
            </a:extLst>
          </p:cNvPr>
          <p:cNvSpPr txBox="1"/>
          <p:nvPr/>
        </p:nvSpPr>
        <p:spPr bwMode="gray">
          <a:xfrm>
            <a:off x="4838854" y="1498641"/>
            <a:ext cx="2519344" cy="104616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Welcome changing requirements, even late in development. Agile processes harness change for the customer's competitive advantage.</a:t>
            </a:r>
          </a:p>
        </p:txBody>
      </p:sp>
      <p:sp>
        <p:nvSpPr>
          <p:cNvPr id="26" name="Textfeld 8">
            <a:extLst>
              <a:ext uri="{FF2B5EF4-FFF2-40B4-BE49-F238E27FC236}">
                <a16:creationId xmlns:a16="http://schemas.microsoft.com/office/drawing/2014/main" id="{C60DE2F9-1396-41EB-B7CF-5FED119BE1B8}"/>
              </a:ext>
            </a:extLst>
          </p:cNvPr>
          <p:cNvSpPr txBox="1"/>
          <p:nvPr/>
        </p:nvSpPr>
        <p:spPr bwMode="gray">
          <a:xfrm>
            <a:off x="7576770" y="1498642"/>
            <a:ext cx="2519344" cy="86155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Deliver working software frequently, from a couple of weeks to a couple of months, with a preference to the shorter timescale.</a:t>
            </a:r>
          </a:p>
        </p:txBody>
      </p:sp>
      <p:sp>
        <p:nvSpPr>
          <p:cNvPr id="27" name="Textfeld 9">
            <a:extLst>
              <a:ext uri="{FF2B5EF4-FFF2-40B4-BE49-F238E27FC236}">
                <a16:creationId xmlns:a16="http://schemas.microsoft.com/office/drawing/2014/main" id="{1D097E2A-42FD-4204-9F34-3B697457B33F}"/>
              </a:ext>
            </a:extLst>
          </p:cNvPr>
          <p:cNvSpPr txBox="1"/>
          <p:nvPr/>
        </p:nvSpPr>
        <p:spPr bwMode="gray">
          <a:xfrm>
            <a:off x="2100939" y="3071375"/>
            <a:ext cx="2519344" cy="6769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Business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people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developers must work together daily throughout the project.</a:t>
            </a:r>
          </a:p>
        </p:txBody>
      </p:sp>
      <p:sp>
        <p:nvSpPr>
          <p:cNvPr id="28" name="Textfeld 10">
            <a:extLst>
              <a:ext uri="{FF2B5EF4-FFF2-40B4-BE49-F238E27FC236}">
                <a16:creationId xmlns:a16="http://schemas.microsoft.com/office/drawing/2014/main" id="{69404DE6-6787-4B73-8163-B0F8978C39FC}"/>
              </a:ext>
            </a:extLst>
          </p:cNvPr>
          <p:cNvSpPr txBox="1"/>
          <p:nvPr/>
        </p:nvSpPr>
        <p:spPr bwMode="gray">
          <a:xfrm>
            <a:off x="4838237" y="3071375"/>
            <a:ext cx="2519344" cy="86155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05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Build projects around motivated individuals. Give them the environment and support they need and trust them to get the job done.</a:t>
            </a:r>
          </a:p>
        </p:txBody>
      </p:sp>
      <p:sp>
        <p:nvSpPr>
          <p:cNvPr id="29" name="Textfeld 11">
            <a:extLst>
              <a:ext uri="{FF2B5EF4-FFF2-40B4-BE49-F238E27FC236}">
                <a16:creationId xmlns:a16="http://schemas.microsoft.com/office/drawing/2014/main" id="{EE7693EF-6404-4259-BF9B-94380677F793}"/>
              </a:ext>
            </a:extLst>
          </p:cNvPr>
          <p:cNvSpPr txBox="1"/>
          <p:nvPr/>
        </p:nvSpPr>
        <p:spPr bwMode="gray">
          <a:xfrm>
            <a:off x="7575535" y="3071375"/>
            <a:ext cx="2519344" cy="86155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06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The most efficient and effective method of conveying information to and within a development team is face-to-face conversation.</a:t>
            </a:r>
          </a:p>
        </p:txBody>
      </p:sp>
      <p:sp>
        <p:nvSpPr>
          <p:cNvPr id="30" name="Textfeld 12">
            <a:extLst>
              <a:ext uri="{FF2B5EF4-FFF2-40B4-BE49-F238E27FC236}">
                <a16:creationId xmlns:a16="http://schemas.microsoft.com/office/drawing/2014/main" id="{D8F06BFC-CDA9-43AC-AFDA-75FF5A8A8E53}"/>
              </a:ext>
            </a:extLst>
          </p:cNvPr>
          <p:cNvSpPr txBox="1"/>
          <p:nvPr/>
        </p:nvSpPr>
        <p:spPr bwMode="gray">
          <a:xfrm>
            <a:off x="2099086" y="4454340"/>
            <a:ext cx="2519344" cy="492315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07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Working software is the primary measure of progress.</a:t>
            </a:r>
          </a:p>
        </p:txBody>
      </p:sp>
      <p:sp>
        <p:nvSpPr>
          <p:cNvPr id="31" name="Textfeld 13">
            <a:extLst>
              <a:ext uri="{FF2B5EF4-FFF2-40B4-BE49-F238E27FC236}">
                <a16:creationId xmlns:a16="http://schemas.microsoft.com/office/drawing/2014/main" id="{48664AF2-1943-4F15-9186-A8B3E347F10B}"/>
              </a:ext>
            </a:extLst>
          </p:cNvPr>
          <p:cNvSpPr txBox="1"/>
          <p:nvPr/>
        </p:nvSpPr>
        <p:spPr bwMode="gray">
          <a:xfrm>
            <a:off x="4836328" y="4454340"/>
            <a:ext cx="2519344" cy="104616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08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Agile processes promote sustainable development. </a:t>
            </a:r>
          </a:p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sponsors, developers, and users should be able to maintain a constant pace indefinitely.</a:t>
            </a:r>
          </a:p>
        </p:txBody>
      </p:sp>
      <p:sp>
        <p:nvSpPr>
          <p:cNvPr id="32" name="Textfeld 14">
            <a:extLst>
              <a:ext uri="{FF2B5EF4-FFF2-40B4-BE49-F238E27FC236}">
                <a16:creationId xmlns:a16="http://schemas.microsoft.com/office/drawing/2014/main" id="{442B1A29-0843-44FC-9C9B-772A4C254779}"/>
              </a:ext>
            </a:extLst>
          </p:cNvPr>
          <p:cNvSpPr txBox="1"/>
          <p:nvPr/>
        </p:nvSpPr>
        <p:spPr bwMode="gray">
          <a:xfrm>
            <a:off x="7575535" y="4454340"/>
            <a:ext cx="2519344" cy="6769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09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Continuous attention to technical excellence and good design enhances agility.</a:t>
            </a:r>
          </a:p>
        </p:txBody>
      </p:sp>
      <p:sp>
        <p:nvSpPr>
          <p:cNvPr id="34" name="Textfeld 15">
            <a:extLst>
              <a:ext uri="{FF2B5EF4-FFF2-40B4-BE49-F238E27FC236}">
                <a16:creationId xmlns:a16="http://schemas.microsoft.com/office/drawing/2014/main" id="{AE45F96E-1F67-48D6-A2D8-AF48C9D36215}"/>
              </a:ext>
            </a:extLst>
          </p:cNvPr>
          <p:cNvSpPr txBox="1"/>
          <p:nvPr/>
        </p:nvSpPr>
        <p:spPr bwMode="gray">
          <a:xfrm>
            <a:off x="2098104" y="5652688"/>
            <a:ext cx="2519344" cy="6769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10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Simplicity – the art of maximizing the amount of work not done – is essential.</a:t>
            </a:r>
          </a:p>
        </p:txBody>
      </p:sp>
      <p:sp>
        <p:nvSpPr>
          <p:cNvPr id="35" name="Textfeld 16">
            <a:extLst>
              <a:ext uri="{FF2B5EF4-FFF2-40B4-BE49-F238E27FC236}">
                <a16:creationId xmlns:a16="http://schemas.microsoft.com/office/drawing/2014/main" id="{2B962C67-01C1-4F12-9886-62B56E193502}"/>
              </a:ext>
            </a:extLst>
          </p:cNvPr>
          <p:cNvSpPr txBox="1"/>
          <p:nvPr/>
        </p:nvSpPr>
        <p:spPr bwMode="gray">
          <a:xfrm>
            <a:off x="4836328" y="5652688"/>
            <a:ext cx="2519344" cy="6769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11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732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best architectures, requirements, and designs emerge from self-organizing teams.</a:t>
            </a:r>
          </a:p>
        </p:txBody>
      </p:sp>
      <p:sp>
        <p:nvSpPr>
          <p:cNvPr id="36" name="Textfeld 17">
            <a:extLst>
              <a:ext uri="{FF2B5EF4-FFF2-40B4-BE49-F238E27FC236}">
                <a16:creationId xmlns:a16="http://schemas.microsoft.com/office/drawing/2014/main" id="{D33D73E5-ECB5-40A8-AFCC-6882711F39D6}"/>
              </a:ext>
            </a:extLst>
          </p:cNvPr>
          <p:cNvSpPr txBox="1"/>
          <p:nvPr/>
        </p:nvSpPr>
        <p:spPr bwMode="gray">
          <a:xfrm>
            <a:off x="7575535" y="5652688"/>
            <a:ext cx="2519344" cy="86155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0" i="0" u="none" strike="noStrike" kern="1200" cap="none" spc="0" normalizeH="0" baseline="0" noProof="0" dirty="0">
                <a:ln>
                  <a:noFill/>
                </a:ln>
                <a:solidFill>
                  <a:srgbClr val="CB33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732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At regular intervals, the team reflects on how to become more effective, then tunes and adjusts its behavior accordingly.</a:t>
            </a:r>
          </a:p>
        </p:txBody>
      </p:sp>
    </p:spTree>
    <p:extLst>
      <p:ext uri="{BB962C8B-B14F-4D97-AF65-F5344CB8AC3E}">
        <p14:creationId xmlns:p14="http://schemas.microsoft.com/office/powerpoint/2010/main" val="7758065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H_PowerPoint Master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Sonep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2"/>
        </a:solidFill>
        <a:ln w="635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8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rgbClr val="3CA01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spAutoFit/>
      </a:bodyPr>
      <a:lstStyle>
        <a:defPPr marL="180000" indent="-180000">
          <a:buClr>
            <a:schemeClr val="accent2"/>
          </a:buClr>
          <a:buFont typeface="Wingdings" panose="05000000000000000000" pitchFamily="2" charset="2"/>
          <a:buChar char="§"/>
          <a:defRPr sz="1800" dirty="0" err="1" smtClean="0"/>
        </a:defPPr>
      </a:lstStyle>
    </a:txDef>
  </a:objectDefaults>
  <a:extraClrSchemeLst/>
  <a:custClrLst>
    <a:custClr name="M+H Green">
      <a:srgbClr val="00732D"/>
    </a:custClr>
    <a:custClr name="M+H Light-green">
      <a:srgbClr val="3CA014"/>
    </a:custClr>
    <a:custClr name="M+H Orange">
      <a:srgbClr val="EB690F"/>
    </a:custClr>
    <a:custClr name="M+H Red">
      <a:srgbClr val="BE001E"/>
    </a:custClr>
    <a:custClr name="Black">
      <a:srgbClr val="000000"/>
    </a:custClr>
    <a:custClr name="Grey">
      <a:srgbClr val="666666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80% M+H Green">
      <a:srgbClr val="358F5C"/>
    </a:custClr>
    <a:custClr name="80% M+H Light-green">
      <a:srgbClr val="63B343"/>
    </a:custClr>
    <a:custClr name="80% M+H Orange">
      <a:srgbClr val="EF873F"/>
    </a:custClr>
    <a:custClr name="80% M+H Red">
      <a:srgbClr val="CB334B"/>
    </a:custClr>
    <a:custClr name="80% Black">
      <a:srgbClr val="333333"/>
    </a:custClr>
    <a:custClr name="80% Grey">
      <a:srgbClr val="858585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60% M+H Green">
      <a:srgbClr val="67AB85"/>
    </a:custClr>
    <a:custClr name="60% M+H Light-green">
      <a:srgbClr val="8AC672"/>
    </a:custClr>
    <a:custClr name="60% M+H Orange">
      <a:srgbClr val="F3A56F"/>
    </a:custClr>
    <a:custClr name="60% M+H Red">
      <a:srgbClr val="D86978"/>
    </a:custClr>
    <a:custClr name="60% Black">
      <a:srgbClr val="666666"/>
    </a:custClr>
    <a:custClr name="60% Grey">
      <a:srgbClr val="A3A3A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40% M+H Green">
      <a:srgbClr val="9AC7AE"/>
    </a:custClr>
    <a:custClr name="40% M+H Light-green">
      <a:srgbClr val="B1D9A1"/>
    </a:custClr>
    <a:custClr name="40% M+H Orange">
      <a:srgbClr val="F7C39F"/>
    </a:custClr>
    <a:custClr name="40% M+H Red">
      <a:srgbClr val="E599A5"/>
    </a:custClr>
    <a:custClr name="40% Black">
      <a:srgbClr val="999999"/>
    </a:custClr>
    <a:custClr name="40% Grey">
      <a:srgbClr val="C2C2C2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20% M+H Green">
      <a:srgbClr val="CCE3D6"/>
    </a:custClr>
    <a:custClr name="20% M+H Light-green">
      <a:srgbClr val="D8ECD0"/>
    </a:custClr>
    <a:custClr name="20% M+H Orange">
      <a:srgbClr val="FBE1CF"/>
    </a:custClr>
    <a:custClr name="20% M+H Red">
      <a:srgbClr val="F2CCD2"/>
    </a:custClr>
    <a:custClr name="20% Black">
      <a:srgbClr val="CCCCCC"/>
    </a:custClr>
    <a:custClr name="20% Grey">
      <a:srgbClr val="E0E0E0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MH.pptx" id="{07A94DDE-5B6A-47C2-8B0A-2B2660A1F5E4}" vid="{78C34495-9072-48A6-B75D-10420CD1D5C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</Words>
  <Application>Microsoft Office PowerPoint</Application>
  <PresentationFormat>Breitbild</PresentationFormat>
  <Paragraphs>20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MH_PowerPoint Master</vt:lpstr>
      <vt:lpstr>think-cell Slide</vt:lpstr>
      <vt:lpstr>The Agile Manifesto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Agile Manifesto </dc:title>
  <dc:creator>Nina</dc:creator>
  <cp:lastModifiedBy>Nina</cp:lastModifiedBy>
  <cp:revision>1</cp:revision>
  <dcterms:created xsi:type="dcterms:W3CDTF">2021-11-04T15:53:57Z</dcterms:created>
  <dcterms:modified xsi:type="dcterms:W3CDTF">2021-11-04T15:54:25Z</dcterms:modified>
</cp:coreProperties>
</file>