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37610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5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6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7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8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9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1.bin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2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3.bin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4.bin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5.bin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6.bin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7.bin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8.bin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0979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25" name="Bildplatzhalter 7">
            <a:extLst>
              <a:ext uri="{FF2B5EF4-FFF2-40B4-BE49-F238E27FC236}">
                <a16:creationId xmlns:a16="http://schemas.microsoft.com/office/drawing/2014/main" id="{7FCA8480-3DD5-4021-A659-0E4B23559E6E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71257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67891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96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8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10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663304"/>
            <a:ext cx="9144000" cy="1846659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68D1-0145-3546-9F60-DCAAF73A1C8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4138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370580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10112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9154863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6243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7130576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274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02012760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269934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6171215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62357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88489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4061121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9170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11051229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645763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618332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547163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26210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771507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94485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592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7151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accent1"/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accent2"/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1191399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56951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674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4754521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5466618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1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555445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10747792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380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mall/Background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55AE332F-CB2A-466F-9CE9-7B11085E18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think-cell Folie" r:id="rId4" imgW="384" imgH="384" progId="TCLayout.ActiveDocument.1">
                  <p:embed/>
                </p:oleObj>
              </mc:Choice>
              <mc:Fallback>
                <p:oleObj name="think-cell Folie" r:id="rId4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55AE332F-CB2A-466F-9CE9-7B11085E1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 userDrawn="1"/>
        </p:nvSpPr>
        <p:spPr>
          <a:xfrm>
            <a:off x="1" y="0"/>
            <a:ext cx="4872038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79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15075"/>
            <a:ext cx="3816350" cy="561414"/>
          </a:xfrm>
        </p:spPr>
        <p:txBody>
          <a:bodyPr vert="horz" bIns="180000" anchor="t" anchorCtr="0"/>
          <a:lstStyle>
            <a:lvl1pPr algn="r" rtl="0">
              <a:defRPr sz="2399"/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549275"/>
            <a:ext cx="3816351" cy="153888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1000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OPTIONAL OVERLINE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096000" y="6294877"/>
            <a:ext cx="4962144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r>
              <a:rPr lang="pt-BR"/>
              <a:t>MANN+HUMMEL // Project Proposal // Mar 10, 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1427981" y="6294877"/>
            <a:ext cx="426315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fld id="{D11B86CD-879F-6340-9D4A-363AC593F2F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 hasCustomPrompt="1"/>
          </p:nvPr>
        </p:nvSpPr>
        <p:spPr>
          <a:xfrm>
            <a:off x="5411788" y="549275"/>
            <a:ext cx="6229350" cy="5543550"/>
          </a:xfrm>
        </p:spPr>
        <p:txBody>
          <a:bodyPr/>
          <a:lstStyle>
            <a:lvl1pPr marL="171399" indent="-171399" rtl="0">
              <a:buClr>
                <a:schemeClr val="accent1"/>
              </a:buClr>
              <a:buFont typeface="Symbol" pitchFamily="2" charset="2"/>
              <a:buChar char="-"/>
              <a:defRPr/>
            </a:lvl1pPr>
            <a:lvl2pPr marL="457063" indent="-171399" rtl="0">
              <a:lnSpc>
                <a:spcPts val="1400"/>
              </a:lnSpc>
              <a:spcBef>
                <a:spcPts val="400"/>
              </a:spcBef>
              <a:buFont typeface="Symbol" pitchFamily="2" charset="2"/>
              <a:buChar char="-"/>
              <a:defRPr b="0"/>
            </a:lvl2pPr>
          </a:lstStyle>
          <a:p>
            <a:pPr lvl="0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800002"/>
            <a:ext cx="3816350" cy="4292825"/>
          </a:xfrm>
        </p:spPr>
        <p:txBody>
          <a:bodyPr>
            <a:noAutofit/>
          </a:bodyPr>
          <a:lstStyle>
            <a:lvl1pPr marL="0" indent="0" algn="r" rtl="0">
              <a:buClr>
                <a:srgbClr val="F08800"/>
              </a:buClr>
              <a:buFont typeface="Symbol" pitchFamily="2" charset="2"/>
              <a:buNone/>
              <a:defRPr b="0"/>
            </a:lvl1pPr>
            <a:lvl2pPr marL="628461" indent="-171399" algn="r">
              <a:buClr>
                <a:srgbClr val="F08800"/>
              </a:buClr>
              <a:buFont typeface="Symbol" pitchFamily="2" charset="2"/>
              <a:buChar char="-"/>
              <a:defRPr b="0"/>
            </a:lvl2pPr>
            <a:lvl3pPr marL="914126" indent="0" algn="r">
              <a:buFont typeface="Symbol" pitchFamily="2" charset="2"/>
              <a:buNone/>
              <a:defRPr b="0"/>
            </a:lvl3pPr>
          </a:lstStyle>
          <a:p>
            <a:pPr marL="171399" marR="0" lvl="0" indent="-171399" algn="r" defTabSz="914126" rtl="0" eaLnBrk="1" fontAlgn="auto" latinLnBrk="0" hangingPunct="1">
              <a:lnSpc>
                <a:spcPts val="14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Placeholder text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48" y="6294875"/>
            <a:ext cx="576000" cy="26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6750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69">
          <p15:clr>
            <a:srgbClr val="FBAE40"/>
          </p15:clr>
        </p15:guide>
        <p15:guide id="2" pos="347">
          <p15:clr>
            <a:srgbClr val="FBAE40"/>
          </p15:clr>
        </p15:guide>
        <p15:guide id="3" pos="3409">
          <p15:clr>
            <a:srgbClr val="FBAE40"/>
          </p15:clr>
        </p15:guide>
        <p15:guide id="4" pos="7333">
          <p15:clr>
            <a:srgbClr val="FBAE40"/>
          </p15:clr>
        </p15:guide>
        <p15:guide id="6" orient="horz" pos="346">
          <p15:clr>
            <a:srgbClr val="FBAE40"/>
          </p15:clr>
        </p15:guide>
        <p15:guide id="7" orient="horz" pos="3838">
          <p15:clr>
            <a:srgbClr val="FBAE40"/>
          </p15:clr>
        </p15:guide>
        <p15:guide id="8" pos="275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/>
              <a:t>Slide title (2 lines | max. 1 line with subtitle)</a:t>
            </a:r>
            <a:endParaRPr lang="en-US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You can use this field to enter text, a table, a diagram or </a:t>
            </a:r>
            <a:r>
              <a:rPr lang="en-US" err="1"/>
              <a:t>SmartArts</a:t>
            </a:r>
            <a:r>
              <a:rPr lang="en-US"/>
              <a:t>. Use the buttons “Increase List Level” for </a:t>
            </a:r>
            <a:r>
              <a:rPr lang="en-US" err="1"/>
              <a:t>copytext</a:t>
            </a:r>
            <a:r>
              <a:rPr lang="en-US"/>
              <a:t> or bullet levels. Use the icons below to create visual content.</a:t>
            </a:r>
          </a:p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741854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29094242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15834767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418896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9897061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 dirty="0"/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9097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32199633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2015556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6052165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7815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 dirty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41680240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1537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02403" y="0"/>
            <a:ext cx="5689599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1548000" anchor="ctr">
            <a:no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202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9271991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108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100524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58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1584321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9731839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105060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081074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8657958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1041610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830452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30090473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70856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6413330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3288653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4106063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0672083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21DA7-75F8-4F73-9467-1124CD7F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02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4446161"/>
              </p:ext>
            </p:extLst>
          </p:nvPr>
        </p:nvGraphicFramePr>
        <p:xfrm>
          <a:off x="1589" y="159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1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4C2BB840-86FF-41D5-99EA-357DB8EA8F0A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gray">
          <a:xfrm>
            <a:off x="1" y="0"/>
            <a:ext cx="158709" cy="158750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2798" b="0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1444905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D291D967-8385-4256-9333-D0C323001C9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552306" y="1700808"/>
            <a:ext cx="11444905" cy="42480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You can use this field to enter text, a table, </a:t>
            </a:r>
            <a:br>
              <a:rPr lang="en-US"/>
            </a:br>
            <a:r>
              <a:rPr lang="en-US"/>
              <a:t>a diagram or </a:t>
            </a:r>
            <a:r>
              <a:rPr lang="en-US" err="1"/>
              <a:t>SmartArts</a:t>
            </a:r>
            <a:r>
              <a:rPr lang="en-US"/>
              <a:t>. Use the buttons “Increase List Level” for copytext or bullet levels. Use the icons below to create visual content.</a:t>
            </a:r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14310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97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79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69751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52780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3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827" y="332657"/>
            <a:ext cx="10293319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827" y="1700808"/>
            <a:ext cx="10293319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  <a:endParaRPr lang="en-US" noProof="0" dirty="0"/>
          </a:p>
        </p:txBody>
      </p:sp>
      <p:cxnSp>
        <p:nvCxnSpPr>
          <p:cNvPr id="615" name="Gerade Verbindung 614"/>
          <p:cNvCxnSpPr/>
          <p:nvPr/>
        </p:nvCxnSpPr>
        <p:spPr bwMode="gray">
          <a:xfrm>
            <a:off x="-167057" y="18864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/>
        </p:nvCxnSpPr>
        <p:spPr bwMode="gray">
          <a:xfrm>
            <a:off x="-167073" y="1700808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/>
        </p:nvCxnSpPr>
        <p:spPr bwMode="gray">
          <a:xfrm>
            <a:off x="-167089" y="594928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/>
        </p:nvCxnSpPr>
        <p:spPr bwMode="gray">
          <a:xfrm>
            <a:off x="19288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/>
        </p:nvCxnSpPr>
        <p:spPr bwMode="gray">
          <a:xfrm>
            <a:off x="552827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/>
        </p:nvCxnSpPr>
        <p:spPr bwMode="gray">
          <a:xfrm>
            <a:off x="552008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/>
        </p:nvCxnSpPr>
        <p:spPr bwMode="gray">
          <a:xfrm>
            <a:off x="10847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/>
        </p:nvCxnSpPr>
        <p:spPr bwMode="gray">
          <a:xfrm>
            <a:off x="1199911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/>
        </p:nvCxnSpPr>
        <p:spPr bwMode="gray">
          <a:xfrm>
            <a:off x="5880032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 bwMode="gray">
          <a:xfrm>
            <a:off x="37923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 bwMode="gray">
          <a:xfrm>
            <a:off x="4152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 bwMode="gray">
          <a:xfrm>
            <a:off x="724782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 bwMode="gray">
          <a:xfrm rot="21540000">
            <a:off x="7607146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CBFDA402-7933-4119-B96D-B730F2991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0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57" r="8112" b="25050"/>
          <a:stretch/>
        </p:blipFill>
        <p:spPr>
          <a:xfrm>
            <a:off x="11346869" y="6360060"/>
            <a:ext cx="845131" cy="455212"/>
          </a:xfrm>
          <a:prstGeom prst="rect">
            <a:avLst/>
          </a:prstGeom>
        </p:spPr>
      </p:pic>
      <p:sp>
        <p:nvSpPr>
          <p:cNvPr id="20" name="Rectangle 8">
            <a:extLst>
              <a:ext uri="{FF2B5EF4-FFF2-40B4-BE49-F238E27FC236}">
                <a16:creationId xmlns:a16="http://schemas.microsoft.com/office/drawing/2014/main" id="{F711CB1F-703D-4E48-A876-0380D9B06DF7}"/>
              </a:ext>
            </a:extLst>
          </p:cNvPr>
          <p:cNvSpPr/>
          <p:nvPr userDrawn="1"/>
        </p:nvSpPr>
        <p:spPr>
          <a:xfrm>
            <a:off x="448970" y="188640"/>
            <a:ext cx="3703320" cy="9499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A1FF6A0-80EB-4A7F-9F5C-3FE069CB0732}"/>
              </a:ext>
            </a:extLst>
          </p:cNvPr>
          <p:cNvSpPr/>
          <p:nvPr userDrawn="1"/>
        </p:nvSpPr>
        <p:spPr>
          <a:xfrm>
            <a:off x="8044583" y="185083"/>
            <a:ext cx="3703320" cy="9855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27254D8-479B-495D-857E-0FA0F4DE5ECA}"/>
              </a:ext>
            </a:extLst>
          </p:cNvPr>
          <p:cNvSpPr/>
          <p:nvPr userDrawn="1"/>
        </p:nvSpPr>
        <p:spPr>
          <a:xfrm>
            <a:off x="4244266" y="188640"/>
            <a:ext cx="3703320" cy="914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053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</p:sldLayoutIdLst>
  <p:hf sldNum="0" hdr="0" ftr="0" dt="0"/>
  <p:txStyles>
    <p:titleStyle>
      <a:lvl1pPr algn="l" defTabSz="914126" rtl="0" eaLnBrk="1" latinLnBrk="0" hangingPunct="1">
        <a:spcBef>
          <a:spcPct val="0"/>
        </a:spcBef>
        <a:buNone/>
        <a:defRPr sz="27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9946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359892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539838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719784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899730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81F6BA2-C156-4AD4-8ECC-3680A9DACB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dirty="0">
                <a:latin typeface="Arial"/>
              </a:rPr>
              <a:t>Program status August  20, 2021</a:t>
            </a:r>
          </a:p>
          <a:p>
            <a:endParaRPr lang="en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F378E8-2180-41AC-A969-45528CE1B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 Status Report</a:t>
            </a:r>
            <a:endParaRPr lang="en-DE" dirty="0"/>
          </a:p>
        </p:txBody>
      </p:sp>
      <p:sp>
        <p:nvSpPr>
          <p:cNvPr id="5" name="Text Box 36">
            <a:extLst>
              <a:ext uri="{FF2B5EF4-FFF2-40B4-BE49-F238E27FC236}">
                <a16:creationId xmlns:a16="http://schemas.microsoft.com/office/drawing/2014/main" id="{016AD290-5FBF-4252-9D31-F9B781E98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675" y="6231006"/>
            <a:ext cx="1637797" cy="12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Milestone at plan</a:t>
            </a:r>
          </a:p>
        </p:txBody>
      </p:sp>
      <p:sp>
        <p:nvSpPr>
          <p:cNvPr id="6" name="Text Box 36_">
            <a:extLst>
              <a:ext uri="{FF2B5EF4-FFF2-40B4-BE49-F238E27FC236}">
                <a16:creationId xmlns:a16="http://schemas.microsoft.com/office/drawing/2014/main" id="{8AF68F51-3D20-4006-9343-6F8C7AF37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925" y="6241291"/>
            <a:ext cx="2176002" cy="12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Milestone at risk</a:t>
            </a:r>
          </a:p>
        </p:txBody>
      </p:sp>
      <p:sp>
        <p:nvSpPr>
          <p:cNvPr id="7" name="Text Box 36__">
            <a:extLst>
              <a:ext uri="{FF2B5EF4-FFF2-40B4-BE49-F238E27FC236}">
                <a16:creationId xmlns:a16="http://schemas.microsoft.com/office/drawing/2014/main" id="{2C3195F7-5DD7-4D19-8996-7B6357280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965" y="6240242"/>
            <a:ext cx="1895663" cy="12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Milestone will not be met</a:t>
            </a:r>
          </a:p>
        </p:txBody>
      </p:sp>
      <p:sp>
        <p:nvSpPr>
          <p:cNvPr id="10" name="AutoShape 137_">
            <a:extLst>
              <a:ext uri="{FF2B5EF4-FFF2-40B4-BE49-F238E27FC236}">
                <a16:creationId xmlns:a16="http://schemas.microsoft.com/office/drawing/2014/main" id="{B80DAF57-918B-42DF-820E-8B6481FEB8F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3485" y="6202462"/>
            <a:ext cx="144000" cy="144000"/>
          </a:xfrm>
          <a:prstGeom prst="diamond">
            <a:avLst/>
          </a:prstGeom>
          <a:solidFill>
            <a:srgbClr val="2EA7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29" tIns="84429" rIns="84429" bIns="84429" anchor="ctr"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Tx/>
              <a:buSzPct val="115000"/>
              <a:buFont typeface="Symbol" pitchFamily="18" charset="2"/>
              <a:buNone/>
              <a:tabLst>
                <a:tab pos="4130675" algn="r"/>
              </a:tabLst>
              <a:defRPr/>
            </a:pPr>
            <a:endParaRPr kumimoji="0" lang="en-US" altLang="de-DE" sz="1000" b="1" i="1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Arial" pitchFamily="34" charset="0"/>
            </a:endParaRPr>
          </a:p>
        </p:txBody>
      </p:sp>
      <p:sp>
        <p:nvSpPr>
          <p:cNvPr id="11" name="AutoShape 137__">
            <a:extLst>
              <a:ext uri="{FF2B5EF4-FFF2-40B4-BE49-F238E27FC236}">
                <a16:creationId xmlns:a16="http://schemas.microsoft.com/office/drawing/2014/main" id="{FB360E2C-DF4B-4B95-A387-3BF12D3B0D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910365" y="6220203"/>
            <a:ext cx="144000" cy="144000"/>
          </a:xfrm>
          <a:prstGeom prst="diamond">
            <a:avLst/>
          </a:prstGeom>
          <a:solidFill>
            <a:srgbClr val="EB690F"/>
          </a:solidFill>
          <a:ln>
            <a:noFill/>
          </a:ln>
        </p:spPr>
        <p:txBody>
          <a:bodyPr wrap="none" lIns="84429" tIns="84429" rIns="84429" bIns="84429" anchor="ctr"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Tx/>
              <a:buSzPct val="115000"/>
              <a:buFont typeface="Symbol" pitchFamily="18" charset="2"/>
              <a:buNone/>
              <a:tabLst>
                <a:tab pos="4130675" algn="r"/>
              </a:tabLst>
              <a:defRPr/>
            </a:pPr>
            <a:endParaRPr kumimoji="0" lang="en-US" altLang="de-DE" sz="1000" b="1" i="1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Arial" pitchFamily="34" charset="0"/>
            </a:endParaRPr>
          </a:p>
        </p:txBody>
      </p:sp>
      <p:sp>
        <p:nvSpPr>
          <p:cNvPr id="12" name="AutoShape 137___">
            <a:extLst>
              <a:ext uri="{FF2B5EF4-FFF2-40B4-BE49-F238E27FC236}">
                <a16:creationId xmlns:a16="http://schemas.microsoft.com/office/drawing/2014/main" id="{97498B69-D417-44B6-A4C2-ABD6333DED67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43400" y="6219154"/>
            <a:ext cx="144000" cy="144000"/>
          </a:xfrm>
          <a:prstGeom prst="diamond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29" tIns="84429" rIns="84429" bIns="84429" anchor="ctr"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Tx/>
              <a:buSzPct val="115000"/>
              <a:buFont typeface="Symbol" pitchFamily="18" charset="2"/>
              <a:buNone/>
              <a:tabLst>
                <a:tab pos="4130675" algn="r"/>
              </a:tabLst>
              <a:defRPr/>
            </a:pPr>
            <a:endParaRPr kumimoji="0" lang="en-US" altLang="de-DE" sz="1000" b="1" i="1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Arial" pitchFamily="34" charset="0"/>
            </a:endParaRPr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851BDA66-341D-4E6B-8B5C-4909D64F0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566" y="2792940"/>
            <a:ext cx="5483594" cy="284163"/>
          </a:xfrm>
          <a:prstGeom prst="rect">
            <a:avLst/>
          </a:prstGeom>
          <a:solidFill>
            <a:srgbClr val="002060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Recent activities</a:t>
            </a:r>
          </a:p>
        </p:txBody>
      </p:sp>
      <p:sp>
        <p:nvSpPr>
          <p:cNvPr id="34" name="Rectangle 11_">
            <a:extLst>
              <a:ext uri="{FF2B5EF4-FFF2-40B4-BE49-F238E27FC236}">
                <a16:creationId xmlns:a16="http://schemas.microsoft.com/office/drawing/2014/main" id="{4B35E14D-5DED-4F34-BC50-55D859340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9046" y="2792940"/>
            <a:ext cx="5485712" cy="284163"/>
          </a:xfrm>
          <a:prstGeom prst="rect">
            <a:avLst/>
          </a:prstGeom>
          <a:solidFill>
            <a:srgbClr val="002060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45884" rtl="0" eaLnBrk="1" fontAlgn="auto" latinLnBrk="0" hangingPunct="1">
              <a:lnSpc>
                <a:spcPct val="100000"/>
              </a:lnSpc>
              <a:spcBef>
                <a:spcPct val="15000"/>
              </a:spcBef>
              <a:spcAft>
                <a:spcPts val="0"/>
              </a:spcAft>
              <a:buClr>
                <a:srgbClr val="0C419A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Planned next steps</a:t>
            </a:r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F63C7C6E-739A-414D-B8FC-673273F49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566" y="3077104"/>
            <a:ext cx="5483594" cy="199201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lIns="72000" tIns="36000" rIns="72000" bIns="36000" anchor="ctr" anchorCtr="0"/>
          <a:lstStyle>
            <a:lvl1pPr marL="342900" indent="-342900" defTabSz="88265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defRPr sz="1600">
                <a:solidFill>
                  <a:schemeClr val="tx1"/>
                </a:solidFill>
                <a:latin typeface="Arial" charset="0"/>
              </a:defRPr>
            </a:lvl1pPr>
            <a:lvl2pPr marL="185738" indent="-185738" defTabSz="882650" eaLnBrk="0" hangingPunct="0">
              <a:spcBef>
                <a:spcPct val="20000"/>
              </a:spcBef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100"/>
              </a:spcBef>
              <a:spcAft>
                <a:spcPts val="0"/>
              </a:spcAft>
              <a:buClr>
                <a:srgbClr val="EB690F"/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1</a:t>
            </a:r>
            <a:endParaRPr kumimoji="0" lang="en-US" altLang="de-DE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171450" marR="0" lvl="1" indent="-171450" algn="l" defTabSz="914102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2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3</a:t>
            </a:r>
            <a:endParaRPr kumimoji="0" lang="en-US" altLang="de-DE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4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5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6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</p:txBody>
      </p:sp>
      <p:sp>
        <p:nvSpPr>
          <p:cNvPr id="38" name="Ellipse 2">
            <a:extLst>
              <a:ext uri="{FF2B5EF4-FFF2-40B4-BE49-F238E27FC236}">
                <a16:creationId xmlns:a16="http://schemas.microsoft.com/office/drawing/2014/main" id="{C3A4C90D-9976-4C83-A017-F3429D34E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463" y="624091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rgbClr val="00732D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39" name="Text Box 36___">
            <a:extLst>
              <a:ext uri="{FF2B5EF4-FFF2-40B4-BE49-F238E27FC236}">
                <a16:creationId xmlns:a16="http://schemas.microsoft.com/office/drawing/2014/main" id="{17D65904-1622-44D5-AF97-5C977855A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94" y="6240480"/>
            <a:ext cx="208969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Workshop</a:t>
            </a:r>
          </a:p>
        </p:txBody>
      </p:sp>
      <p:sp>
        <p:nvSpPr>
          <p:cNvPr id="42" name="Rectangle 27">
            <a:extLst>
              <a:ext uri="{FF2B5EF4-FFF2-40B4-BE49-F238E27FC236}">
                <a16:creationId xmlns:a16="http://schemas.microsoft.com/office/drawing/2014/main" id="{18BA363D-EB6C-47C1-9D73-2C1A08F24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81" y="1371069"/>
            <a:ext cx="2279960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June</a:t>
            </a:r>
          </a:p>
        </p:txBody>
      </p:sp>
      <p:sp>
        <p:nvSpPr>
          <p:cNvPr id="43" name="Rectangle 28">
            <a:extLst>
              <a:ext uri="{FF2B5EF4-FFF2-40B4-BE49-F238E27FC236}">
                <a16:creationId xmlns:a16="http://schemas.microsoft.com/office/drawing/2014/main" id="{7BF803FC-430E-4290-9A88-63E20E19E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096" y="1371069"/>
            <a:ext cx="200843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July</a:t>
            </a:r>
          </a:p>
        </p:txBody>
      </p:sp>
      <p:sp>
        <p:nvSpPr>
          <p:cNvPr id="44" name="Rectangle 29">
            <a:extLst>
              <a:ext uri="{FF2B5EF4-FFF2-40B4-BE49-F238E27FC236}">
                <a16:creationId xmlns:a16="http://schemas.microsoft.com/office/drawing/2014/main" id="{E2A0A9FE-52E3-44F8-8C54-73722EAD9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8486" y="1371069"/>
            <a:ext cx="2561766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August</a:t>
            </a:r>
          </a:p>
        </p:txBody>
      </p:sp>
      <p:sp>
        <p:nvSpPr>
          <p:cNvPr id="45" name="Rectangle 8__">
            <a:extLst>
              <a:ext uri="{FF2B5EF4-FFF2-40B4-BE49-F238E27FC236}">
                <a16:creationId xmlns:a16="http://schemas.microsoft.com/office/drawing/2014/main" id="{4F7E44EE-6A68-4003-82E7-2D68F0231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281" y="1780644"/>
            <a:ext cx="9461725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84456" tIns="63342" rIns="42228" bIns="42228"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03200" indent="-201613" eaLnBrk="0" hangingPunct="0">
              <a:spcBef>
                <a:spcPct val="20000"/>
              </a:spcBef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0197" marR="0" lvl="1" indent="-208555" algn="l" defTabSz="945884" rtl="0" eaLnBrk="0" fontAlgn="auto" latinLnBrk="0" hangingPunct="0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>
                <a:srgbClr val="B4B4B4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alt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6" name="Rectangle 27__">
            <a:extLst>
              <a:ext uri="{FF2B5EF4-FFF2-40B4-BE49-F238E27FC236}">
                <a16:creationId xmlns:a16="http://schemas.microsoft.com/office/drawing/2014/main" id="{A24C17E0-FDEB-42A4-B0D3-CD45C3F55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45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24</a:t>
            </a:r>
          </a:p>
        </p:txBody>
      </p:sp>
      <p:sp>
        <p:nvSpPr>
          <p:cNvPr id="47" name="Rectangle 27___">
            <a:extLst>
              <a:ext uri="{FF2B5EF4-FFF2-40B4-BE49-F238E27FC236}">
                <a16:creationId xmlns:a16="http://schemas.microsoft.com/office/drawing/2014/main" id="{8DF9F80B-583C-4EA3-9D4B-EA5157C1D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8632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25</a:t>
            </a:r>
          </a:p>
        </p:txBody>
      </p:sp>
      <p:sp>
        <p:nvSpPr>
          <p:cNvPr id="48" name="Rectangle 27____">
            <a:extLst>
              <a:ext uri="{FF2B5EF4-FFF2-40B4-BE49-F238E27FC236}">
                <a16:creationId xmlns:a16="http://schemas.microsoft.com/office/drawing/2014/main" id="{C8C40552-813F-4D40-A2D4-79D183F86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719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26</a:t>
            </a:r>
          </a:p>
        </p:txBody>
      </p:sp>
      <p:sp>
        <p:nvSpPr>
          <p:cNvPr id="49" name="Rectangle 27_____">
            <a:extLst>
              <a:ext uri="{FF2B5EF4-FFF2-40B4-BE49-F238E27FC236}">
                <a16:creationId xmlns:a16="http://schemas.microsoft.com/office/drawing/2014/main" id="{E3503B3C-2E66-4FDB-BC12-3C3380FC6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0806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27</a:t>
            </a:r>
          </a:p>
        </p:txBody>
      </p:sp>
      <p:sp>
        <p:nvSpPr>
          <p:cNvPr id="50" name="Rectangle 27______">
            <a:extLst>
              <a:ext uri="{FF2B5EF4-FFF2-40B4-BE49-F238E27FC236}">
                <a16:creationId xmlns:a16="http://schemas.microsoft.com/office/drawing/2014/main" id="{9F583148-6DA6-45F0-BF2F-6C958A932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893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28</a:t>
            </a:r>
          </a:p>
        </p:txBody>
      </p:sp>
      <p:sp>
        <p:nvSpPr>
          <p:cNvPr id="51" name="Rectangle 27_______">
            <a:extLst>
              <a:ext uri="{FF2B5EF4-FFF2-40B4-BE49-F238E27FC236}">
                <a16:creationId xmlns:a16="http://schemas.microsoft.com/office/drawing/2014/main" id="{9A11F3DE-070C-4605-A398-42B4238B5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2980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29</a:t>
            </a:r>
          </a:p>
        </p:txBody>
      </p:sp>
      <p:sp>
        <p:nvSpPr>
          <p:cNvPr id="52" name="Rectangle 27________">
            <a:extLst>
              <a:ext uri="{FF2B5EF4-FFF2-40B4-BE49-F238E27FC236}">
                <a16:creationId xmlns:a16="http://schemas.microsoft.com/office/drawing/2014/main" id="{F320C7BC-925A-4449-B80C-AE61F17AA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067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30</a:t>
            </a:r>
          </a:p>
        </p:txBody>
      </p:sp>
      <p:sp>
        <p:nvSpPr>
          <p:cNvPr id="53" name="Rectangle 27_________">
            <a:extLst>
              <a:ext uri="{FF2B5EF4-FFF2-40B4-BE49-F238E27FC236}">
                <a16:creationId xmlns:a16="http://schemas.microsoft.com/office/drawing/2014/main" id="{2A881F14-F761-4006-8C63-84FCD9504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154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31</a:t>
            </a:r>
          </a:p>
        </p:txBody>
      </p:sp>
      <p:sp>
        <p:nvSpPr>
          <p:cNvPr id="54" name="Rectangle 27__________">
            <a:extLst>
              <a:ext uri="{FF2B5EF4-FFF2-40B4-BE49-F238E27FC236}">
                <a16:creationId xmlns:a16="http://schemas.microsoft.com/office/drawing/2014/main" id="{1CE01087-4505-4FCB-982C-1D8EF8FB8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1241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32</a:t>
            </a:r>
          </a:p>
        </p:txBody>
      </p:sp>
      <p:sp>
        <p:nvSpPr>
          <p:cNvPr id="55" name="Rectangle 27___________">
            <a:extLst>
              <a:ext uri="{FF2B5EF4-FFF2-40B4-BE49-F238E27FC236}">
                <a16:creationId xmlns:a16="http://schemas.microsoft.com/office/drawing/2014/main" id="{7FEA450A-AB56-4E58-8829-B33373C2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328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33</a:t>
            </a:r>
          </a:p>
        </p:txBody>
      </p:sp>
      <p:sp>
        <p:nvSpPr>
          <p:cNvPr id="56" name="Rectangle 27____________">
            <a:extLst>
              <a:ext uri="{FF2B5EF4-FFF2-40B4-BE49-F238E27FC236}">
                <a16:creationId xmlns:a16="http://schemas.microsoft.com/office/drawing/2014/main" id="{5B22AF1A-2C7D-43C0-9614-C6F5F9932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415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34</a:t>
            </a:r>
          </a:p>
        </p:txBody>
      </p:sp>
      <p:sp>
        <p:nvSpPr>
          <p:cNvPr id="57" name="Text Box 15_">
            <a:extLst>
              <a:ext uri="{FF2B5EF4-FFF2-40B4-BE49-F238E27FC236}">
                <a16:creationId xmlns:a16="http://schemas.microsoft.com/office/drawing/2014/main" id="{84CB9738-442E-4792-822E-D48CF40F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884" y="1764690"/>
            <a:ext cx="53700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Project-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Pre-Kick-off</a:t>
            </a:r>
          </a:p>
        </p:txBody>
      </p:sp>
      <p:sp>
        <p:nvSpPr>
          <p:cNvPr id="58" name="Rectangle 27__">
            <a:extLst>
              <a:ext uri="{FF2B5EF4-FFF2-40B4-BE49-F238E27FC236}">
                <a16:creationId xmlns:a16="http://schemas.microsoft.com/office/drawing/2014/main" id="{9CE33DD5-2AB4-40A2-886B-FD10B69F3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681" y="1571095"/>
            <a:ext cx="410936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23</a:t>
            </a:r>
          </a:p>
        </p:txBody>
      </p:sp>
      <p:sp>
        <p:nvSpPr>
          <p:cNvPr id="59" name="Rectangle 27____________">
            <a:extLst>
              <a:ext uri="{FF2B5EF4-FFF2-40B4-BE49-F238E27FC236}">
                <a16:creationId xmlns:a16="http://schemas.microsoft.com/office/drawing/2014/main" id="{876CEFB2-ACFB-49FD-A13D-2AF2F42EC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9502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35</a:t>
            </a:r>
          </a:p>
        </p:txBody>
      </p:sp>
      <p:sp>
        <p:nvSpPr>
          <p:cNvPr id="60" name="Text Box 15">
            <a:extLst>
              <a:ext uri="{FF2B5EF4-FFF2-40B4-BE49-F238E27FC236}">
                <a16:creationId xmlns:a16="http://schemas.microsoft.com/office/drawing/2014/main" id="{360F5FB2-95BB-4C94-8E1B-AA5C03115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992" y="1766356"/>
            <a:ext cx="35426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Project-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Kick-off</a:t>
            </a:r>
          </a:p>
        </p:txBody>
      </p:sp>
      <p:sp>
        <p:nvSpPr>
          <p:cNvPr id="62" name="Ellipse 2">
            <a:extLst>
              <a:ext uri="{FF2B5EF4-FFF2-40B4-BE49-F238E27FC236}">
                <a16:creationId xmlns:a16="http://schemas.microsoft.com/office/drawing/2014/main" id="{8CE67C78-F773-48EF-9E8F-820B4EE2F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291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63" name="Text Box 15">
            <a:extLst>
              <a:ext uri="{FF2B5EF4-FFF2-40B4-BE49-F238E27FC236}">
                <a16:creationId xmlns:a16="http://schemas.microsoft.com/office/drawing/2014/main" id="{D6E99F46-ED6F-43C0-91A4-8AC9868C1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071" y="2156008"/>
            <a:ext cx="89287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Detailing Workshop</a:t>
            </a:r>
          </a:p>
        </p:txBody>
      </p:sp>
      <p:sp>
        <p:nvSpPr>
          <p:cNvPr id="64" name="Ellipse 2">
            <a:extLst>
              <a:ext uri="{FF2B5EF4-FFF2-40B4-BE49-F238E27FC236}">
                <a16:creationId xmlns:a16="http://schemas.microsoft.com/office/drawing/2014/main" id="{5ABA9012-F2D8-4D4D-AF86-91CAA6BDD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035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65" name="Ellipse 2">
            <a:extLst>
              <a:ext uri="{FF2B5EF4-FFF2-40B4-BE49-F238E27FC236}">
                <a16:creationId xmlns:a16="http://schemas.microsoft.com/office/drawing/2014/main" id="{51739651-550C-48A3-9987-CCA55F454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221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cxnSp>
        <p:nvCxnSpPr>
          <p:cNvPr id="66" name="Gerade Verbindung 8191">
            <a:extLst>
              <a:ext uri="{FF2B5EF4-FFF2-40B4-BE49-F238E27FC236}">
                <a16:creationId xmlns:a16="http://schemas.microsoft.com/office/drawing/2014/main" id="{276B0956-0B66-428F-BC2B-1D14E09CBE5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50710" y="2033057"/>
            <a:ext cx="552" cy="557214"/>
          </a:xfrm>
          <a:prstGeom prst="line">
            <a:avLst/>
          </a:prstGeom>
          <a:noFill/>
          <a:ln w="12700" algn="ctr">
            <a:solidFill>
              <a:srgbClr val="3CA01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Text Box 15">
            <a:extLst>
              <a:ext uri="{FF2B5EF4-FFF2-40B4-BE49-F238E27FC236}">
                <a16:creationId xmlns:a16="http://schemas.microsoft.com/office/drawing/2014/main" id="{D9838ED1-75C1-4185-A484-47C91023C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209" y="1766356"/>
            <a:ext cx="40859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1</a:t>
            </a:r>
            <a:r>
              <a:rPr kumimoji="0" lang="en-US" altLang="de-DE" sz="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st</a:t>
            </a: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 Steering</a:t>
            </a:r>
            <a:b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</a:b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Committee</a:t>
            </a:r>
          </a:p>
        </p:txBody>
      </p:sp>
      <p:sp>
        <p:nvSpPr>
          <p:cNvPr id="68" name="AutoShape 143_">
            <a:extLst>
              <a:ext uri="{FF2B5EF4-FFF2-40B4-BE49-F238E27FC236}">
                <a16:creationId xmlns:a16="http://schemas.microsoft.com/office/drawing/2014/main" id="{D7F0FCB4-FD97-46B8-BCD9-9E7737BF5FD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60455" y="1994953"/>
            <a:ext cx="180000" cy="180000"/>
          </a:xfrm>
          <a:prstGeom prst="diamond">
            <a:avLst/>
          </a:prstGeom>
          <a:solidFill>
            <a:sysClr val="windowText" lastClr="000000"/>
          </a:solidFill>
          <a:ln>
            <a:noFill/>
          </a:ln>
          <a:effectLst/>
        </p:spPr>
        <p:txBody>
          <a:bodyPr wrap="none" lIns="84456" tIns="84456" rIns="84456" bIns="84456" anchor="ctr"/>
          <a:lstStyle/>
          <a:p>
            <a:pPr marL="0" marR="0" lvl="0" indent="0" algn="l" defTabSz="945884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/>
            </a:pPr>
            <a:endParaRPr kumimoji="0" lang="en-US" altLang="de-DE" sz="1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69" name="AutoShape 143_">
            <a:extLst>
              <a:ext uri="{FF2B5EF4-FFF2-40B4-BE49-F238E27FC236}">
                <a16:creationId xmlns:a16="http://schemas.microsoft.com/office/drawing/2014/main" id="{4E933BA4-4F97-4236-83E0-5ADC4D09B7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762060" y="1994953"/>
            <a:ext cx="180000" cy="180000"/>
          </a:xfrm>
          <a:prstGeom prst="diamond">
            <a:avLst/>
          </a:prstGeom>
          <a:solidFill>
            <a:srgbClr val="00732D"/>
          </a:solidFill>
          <a:ln>
            <a:noFill/>
          </a:ln>
          <a:effectLst/>
        </p:spPr>
        <p:txBody>
          <a:bodyPr wrap="none" lIns="84456" tIns="84456" rIns="84456" bIns="84456" anchor="ctr"/>
          <a:lstStyle/>
          <a:p>
            <a:pPr marL="0" marR="0" lvl="0" indent="0" algn="l" defTabSz="945884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/>
            </a:pPr>
            <a:endParaRPr kumimoji="0" lang="en-US" altLang="de-DE" sz="1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70" name="AutoShape 143_">
            <a:extLst>
              <a:ext uri="{FF2B5EF4-FFF2-40B4-BE49-F238E27FC236}">
                <a16:creationId xmlns:a16="http://schemas.microsoft.com/office/drawing/2014/main" id="{E1231CC2-AE9F-4808-95B9-15A686B361D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276697" y="1994953"/>
            <a:ext cx="180000" cy="180000"/>
          </a:xfrm>
          <a:prstGeom prst="diamond">
            <a:avLst/>
          </a:prstGeom>
          <a:solidFill>
            <a:srgbClr val="00732D"/>
          </a:solidFill>
          <a:ln>
            <a:noFill/>
          </a:ln>
          <a:effectLst/>
        </p:spPr>
        <p:txBody>
          <a:bodyPr wrap="none" lIns="84456" tIns="84456" rIns="84456" bIns="84456" anchor="ctr"/>
          <a:lstStyle/>
          <a:p>
            <a:pPr marL="0" marR="0" lvl="0" indent="0" algn="l" defTabSz="945884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/>
            </a:pPr>
            <a:endParaRPr kumimoji="0" lang="en-US" altLang="de-DE" sz="1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71" name="Text Box 15">
            <a:extLst>
              <a:ext uri="{FF2B5EF4-FFF2-40B4-BE49-F238E27FC236}">
                <a16:creationId xmlns:a16="http://schemas.microsoft.com/office/drawing/2014/main" id="{0AA8F88A-EDB8-4622-94A7-EE5AC2ECC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90" y="1766356"/>
            <a:ext cx="3670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Board  </a:t>
            </a:r>
            <a:b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</a:b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Meeting</a:t>
            </a:r>
          </a:p>
        </p:txBody>
      </p:sp>
      <p:cxnSp>
        <p:nvCxnSpPr>
          <p:cNvPr id="72" name="Gerade Verbindung 8191">
            <a:extLst>
              <a:ext uri="{FF2B5EF4-FFF2-40B4-BE49-F238E27FC236}">
                <a16:creationId xmlns:a16="http://schemas.microsoft.com/office/drawing/2014/main" id="{20C9EF39-D123-4FDA-BF64-CB6E3C8F65E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87710" y="1756832"/>
            <a:ext cx="0" cy="833439"/>
          </a:xfrm>
          <a:prstGeom prst="line">
            <a:avLst/>
          </a:prstGeom>
          <a:noFill/>
          <a:ln w="12700" algn="ctr">
            <a:solidFill>
              <a:srgbClr val="BE001E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Rectangle 27_________">
            <a:extLst>
              <a:ext uri="{FF2B5EF4-FFF2-40B4-BE49-F238E27FC236}">
                <a16:creationId xmlns:a16="http://schemas.microsoft.com/office/drawing/2014/main" id="{6914AB02-07D4-4ED4-AD85-4A6B3A7EC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589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36</a:t>
            </a:r>
          </a:p>
        </p:txBody>
      </p:sp>
      <p:sp>
        <p:nvSpPr>
          <p:cNvPr id="74" name="Rectangle 27__________">
            <a:extLst>
              <a:ext uri="{FF2B5EF4-FFF2-40B4-BE49-F238E27FC236}">
                <a16:creationId xmlns:a16="http://schemas.microsoft.com/office/drawing/2014/main" id="{D224EEBA-2B62-48A4-BEAB-512F0827A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1676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37</a:t>
            </a:r>
          </a:p>
        </p:txBody>
      </p:sp>
      <p:sp>
        <p:nvSpPr>
          <p:cNvPr id="75" name="Rectangle 27___________">
            <a:extLst>
              <a:ext uri="{FF2B5EF4-FFF2-40B4-BE49-F238E27FC236}">
                <a16:creationId xmlns:a16="http://schemas.microsoft.com/office/drawing/2014/main" id="{AD11BB01-9E4D-422C-B7F5-4DCDA500E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7763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38</a:t>
            </a:r>
          </a:p>
        </p:txBody>
      </p:sp>
      <p:sp>
        <p:nvSpPr>
          <p:cNvPr id="76" name="Rectangle 27____________">
            <a:extLst>
              <a:ext uri="{FF2B5EF4-FFF2-40B4-BE49-F238E27FC236}">
                <a16:creationId xmlns:a16="http://schemas.microsoft.com/office/drawing/2014/main" id="{8F3D2824-47C5-4B08-B594-1EDD8B1F4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3848" y="1571095"/>
            <a:ext cx="523159" cy="18573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39</a:t>
            </a:r>
          </a:p>
        </p:txBody>
      </p:sp>
      <p:sp>
        <p:nvSpPr>
          <p:cNvPr id="77" name="Rectangle 29">
            <a:extLst>
              <a:ext uri="{FF2B5EF4-FFF2-40B4-BE49-F238E27FC236}">
                <a16:creationId xmlns:a16="http://schemas.microsoft.com/office/drawing/2014/main" id="{E9D20511-C9B9-4291-B31B-453603D23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7371" y="1371069"/>
            <a:ext cx="242963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September</a:t>
            </a:r>
          </a:p>
        </p:txBody>
      </p:sp>
      <p:sp>
        <p:nvSpPr>
          <p:cNvPr id="78" name="Text Box 15">
            <a:extLst>
              <a:ext uri="{FF2B5EF4-FFF2-40B4-BE49-F238E27FC236}">
                <a16:creationId xmlns:a16="http://schemas.microsoft.com/office/drawing/2014/main" id="{F4D2B2B9-5F6A-4AC6-8EAE-583A51319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253" y="2263110"/>
            <a:ext cx="960199" cy="12311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Validation of concept</a:t>
            </a:r>
          </a:p>
        </p:txBody>
      </p:sp>
      <p:sp>
        <p:nvSpPr>
          <p:cNvPr id="79" name="Text Box 15">
            <a:extLst>
              <a:ext uri="{FF2B5EF4-FFF2-40B4-BE49-F238E27FC236}">
                <a16:creationId xmlns:a16="http://schemas.microsoft.com/office/drawing/2014/main" id="{0629A494-2F20-49D3-96D6-B5FEA6893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380" y="1766356"/>
            <a:ext cx="54822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2</a:t>
            </a:r>
            <a:r>
              <a:rPr kumimoji="0" lang="en-US" altLang="de-DE" sz="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nd</a:t>
            </a: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 Steering</a:t>
            </a:r>
            <a:b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</a:b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Committee</a:t>
            </a:r>
          </a:p>
        </p:txBody>
      </p:sp>
      <p:sp>
        <p:nvSpPr>
          <p:cNvPr id="81" name="AutoShape 143">
            <a:extLst>
              <a:ext uri="{FF2B5EF4-FFF2-40B4-BE49-F238E27FC236}">
                <a16:creationId xmlns:a16="http://schemas.microsoft.com/office/drawing/2014/main" id="{D73FED5B-66C5-44BD-AC34-0540F2ABA3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967891" y="1994953"/>
            <a:ext cx="180000" cy="180000"/>
          </a:xfrm>
          <a:prstGeom prst="diamond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456" tIns="84456" rIns="84456" bIns="84456" anchor="ctr"/>
          <a:lstStyle/>
          <a:p>
            <a:pPr marL="0" marR="0" lvl="0" indent="0" algn="l" defTabSz="945884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/>
            </a:pPr>
            <a:endParaRPr kumimoji="0" lang="en-US" altLang="de-DE" sz="1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cxnSp>
        <p:nvCxnSpPr>
          <p:cNvPr id="82" name="Gerade Verbindung 8191">
            <a:extLst>
              <a:ext uri="{FF2B5EF4-FFF2-40B4-BE49-F238E27FC236}">
                <a16:creationId xmlns:a16="http://schemas.microsoft.com/office/drawing/2014/main" id="{3EE1FB03-C52A-49FB-AD49-FDDF31D563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788085" y="2033057"/>
            <a:ext cx="552" cy="557214"/>
          </a:xfrm>
          <a:prstGeom prst="line">
            <a:avLst/>
          </a:prstGeom>
          <a:noFill/>
          <a:ln w="12700" algn="ctr">
            <a:solidFill>
              <a:srgbClr val="3CA01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3" name="AutoShape 143_">
            <a:extLst>
              <a:ext uri="{FF2B5EF4-FFF2-40B4-BE49-F238E27FC236}">
                <a16:creationId xmlns:a16="http://schemas.microsoft.com/office/drawing/2014/main" id="{324CA5B9-BB8B-45B3-A034-E454F8BA38D5}"/>
              </a:ext>
            </a:extLst>
          </p:cNvPr>
          <p:cNvSpPr>
            <a:spLocks noChangeArrowheads="1"/>
          </p:cNvSpPr>
          <p:nvPr/>
        </p:nvSpPr>
        <p:spPr bwMode="gray">
          <a:xfrm>
            <a:off x="8695475" y="1994953"/>
            <a:ext cx="180000" cy="180000"/>
          </a:xfrm>
          <a:prstGeom prst="diamond">
            <a:avLst/>
          </a:prstGeom>
          <a:solidFill>
            <a:srgbClr val="00732D"/>
          </a:solidFill>
          <a:ln>
            <a:noFill/>
          </a:ln>
          <a:effectLst/>
        </p:spPr>
        <p:txBody>
          <a:bodyPr wrap="none" lIns="84456" tIns="84456" rIns="84456" bIns="84456" anchor="ctr"/>
          <a:lstStyle/>
          <a:p>
            <a:pPr marL="0" marR="0" lvl="0" indent="0" algn="l" defTabSz="945884" rtl="0" eaLnBrk="1" fontAlgn="auto" latinLnBrk="0" hangingPunct="1">
              <a:lnSpc>
                <a:spcPct val="95000"/>
              </a:lnSpc>
              <a:spcBef>
                <a:spcPct val="3000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/>
            </a:pPr>
            <a:endParaRPr kumimoji="0" lang="en-US" altLang="de-DE" sz="1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85" name="Rectangle 28">
            <a:extLst>
              <a:ext uri="{FF2B5EF4-FFF2-40B4-BE49-F238E27FC236}">
                <a16:creationId xmlns:a16="http://schemas.microsoft.com/office/drawing/2014/main" id="{6876EA6E-CE86-4CF7-BA0F-593B4F69B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491" y="1371069"/>
            <a:ext cx="200843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July</a:t>
            </a:r>
          </a:p>
        </p:txBody>
      </p:sp>
      <p:sp>
        <p:nvSpPr>
          <p:cNvPr id="87" name="Rectangle 29">
            <a:extLst>
              <a:ext uri="{FF2B5EF4-FFF2-40B4-BE49-F238E27FC236}">
                <a16:creationId xmlns:a16="http://schemas.microsoft.com/office/drawing/2014/main" id="{F249DA52-A210-4A3D-BD34-8ACD021F1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1179" y="1371069"/>
            <a:ext cx="242963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September</a:t>
            </a:r>
          </a:p>
        </p:txBody>
      </p:sp>
      <p:sp>
        <p:nvSpPr>
          <p:cNvPr id="88" name="Text Box 15">
            <a:extLst>
              <a:ext uri="{FF2B5EF4-FFF2-40B4-BE49-F238E27FC236}">
                <a16:creationId xmlns:a16="http://schemas.microsoft.com/office/drawing/2014/main" id="{8688B4D5-A30C-420A-9670-26E45F279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9584" y="2351988"/>
            <a:ext cx="92974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Core team sounding</a:t>
            </a:r>
            <a:b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</a:b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meeting 1</a:t>
            </a:r>
          </a:p>
        </p:txBody>
      </p:sp>
      <p:sp>
        <p:nvSpPr>
          <p:cNvPr id="89" name="Ellipse 2">
            <a:extLst>
              <a:ext uri="{FF2B5EF4-FFF2-40B4-BE49-F238E27FC236}">
                <a16:creationId xmlns:a16="http://schemas.microsoft.com/office/drawing/2014/main" id="{A6DF1CFB-B41F-4EAE-A6E0-F63D5CEC7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4713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90" name="Text Box 15">
            <a:extLst>
              <a:ext uri="{FF2B5EF4-FFF2-40B4-BE49-F238E27FC236}">
                <a16:creationId xmlns:a16="http://schemas.microsoft.com/office/drawing/2014/main" id="{5662885E-C3FA-4673-AFEF-A20BA8185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8730" y="2344050"/>
            <a:ext cx="92974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Core team sounding</a:t>
            </a:r>
            <a:b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</a:b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meeting 2</a:t>
            </a:r>
          </a:p>
        </p:txBody>
      </p:sp>
      <p:sp>
        <p:nvSpPr>
          <p:cNvPr id="91" name="Ellipse 2">
            <a:extLst>
              <a:ext uri="{FF2B5EF4-FFF2-40B4-BE49-F238E27FC236}">
                <a16:creationId xmlns:a16="http://schemas.microsoft.com/office/drawing/2014/main" id="{81DC3BBF-3C95-437A-8B8C-FFF2E2AE7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040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92" name="Text Box 15">
            <a:extLst>
              <a:ext uri="{FF2B5EF4-FFF2-40B4-BE49-F238E27FC236}">
                <a16:creationId xmlns:a16="http://schemas.microsoft.com/office/drawing/2014/main" id="{E22DD5C7-9DEC-4B36-A307-8F719ED12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572" y="2257079"/>
            <a:ext cx="79829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1</a:t>
            </a:r>
            <a:r>
              <a:rPr kumimoji="0" lang="en-US" altLang="de-DE" sz="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st</a:t>
            </a: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 pilot workshop</a:t>
            </a:r>
          </a:p>
        </p:txBody>
      </p:sp>
      <p:sp>
        <p:nvSpPr>
          <p:cNvPr id="93" name="Text Box 15">
            <a:extLst>
              <a:ext uri="{FF2B5EF4-FFF2-40B4-BE49-F238E27FC236}">
                <a16:creationId xmlns:a16="http://schemas.microsoft.com/office/drawing/2014/main" id="{5B2568E3-341F-4D84-868E-B0D5E44A7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859" y="2184869"/>
            <a:ext cx="85119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2</a:t>
            </a:r>
            <a:r>
              <a:rPr kumimoji="0" lang="en-US" altLang="de-DE" sz="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nd</a:t>
            </a: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  pilot workshop</a:t>
            </a:r>
          </a:p>
        </p:txBody>
      </p:sp>
      <p:sp>
        <p:nvSpPr>
          <p:cNvPr id="94" name="Ellipse 2">
            <a:extLst>
              <a:ext uri="{FF2B5EF4-FFF2-40B4-BE49-F238E27FC236}">
                <a16:creationId xmlns:a16="http://schemas.microsoft.com/office/drawing/2014/main" id="{61BA5DED-2CA4-4CD0-8EE8-FA3612759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4749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95" name="Text Box 15">
            <a:extLst>
              <a:ext uri="{FF2B5EF4-FFF2-40B4-BE49-F238E27FC236}">
                <a16:creationId xmlns:a16="http://schemas.microsoft.com/office/drawing/2014/main" id="{8C30C835-50B1-43F9-8641-91608AD94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304" y="2158469"/>
            <a:ext cx="8063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3</a:t>
            </a:r>
            <a:r>
              <a:rPr kumimoji="0" lang="en-US" altLang="de-DE" sz="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rd</a:t>
            </a:r>
            <a:r>
              <a:rPr kumimoji="0" lang="en-US" alt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ヒラギノ角ゴ Pro W3" charset="-128"/>
                <a:cs typeface="Arial" pitchFamily="34" charset="0"/>
              </a:rPr>
              <a:t> pilot workshop</a:t>
            </a:r>
          </a:p>
        </p:txBody>
      </p:sp>
      <p:sp>
        <p:nvSpPr>
          <p:cNvPr id="96" name="Ellipse 2">
            <a:extLst>
              <a:ext uri="{FF2B5EF4-FFF2-40B4-BE49-F238E27FC236}">
                <a16:creationId xmlns:a16="http://schemas.microsoft.com/office/drawing/2014/main" id="{162E7CC6-3BD6-4F3A-BF18-7EB5851F9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0904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97" name="Ellipse 2">
            <a:extLst>
              <a:ext uri="{FF2B5EF4-FFF2-40B4-BE49-F238E27FC236}">
                <a16:creationId xmlns:a16="http://schemas.microsoft.com/office/drawing/2014/main" id="{B8FB20EA-F82D-4F8C-A551-E69197000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584" y="2425486"/>
            <a:ext cx="108000" cy="108000"/>
          </a:xfrm>
          <a:prstGeom prst="ellipse">
            <a:avLst/>
          </a:prstGeom>
          <a:solidFill>
            <a:srgbClr val="00732D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lnSpc>
                <a:spcPts val="3438"/>
              </a:lnSpc>
              <a:spcBef>
                <a:spcPts val="1000"/>
              </a:spcBef>
              <a:spcAft>
                <a:spcPts val="600"/>
              </a:spcAft>
              <a:buSzPct val="100000"/>
              <a:buFont typeface="Lucida Grande" charset="0"/>
              <a:tabLst>
                <a:tab pos="4130675" algn="r"/>
              </a:tabLst>
              <a:defRPr sz="32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982663" eaLnBrk="0" hangingPunct="0">
              <a:spcBef>
                <a:spcPts val="700"/>
              </a:spcBef>
              <a:spcAft>
                <a:spcPts val="600"/>
              </a:spcAft>
              <a:buSzPct val="100000"/>
              <a:buFont typeface="Symbol" pitchFamily="18" charset="2"/>
              <a:buChar char="-"/>
              <a:defRPr sz="20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lnSpc>
                <a:spcPts val="2500"/>
              </a:lnSpc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•"/>
              <a:defRPr sz="2400">
                <a:solidFill>
                  <a:srgbClr val="636668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30675" algn="r"/>
              </a:tabLst>
              <a:defRPr/>
            </a:pPr>
            <a:endParaRPr kumimoji="0" lang="en-US" altLang="de-DE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C5933B41-8EE1-4948-B410-0EBDC7D4E5E4}"/>
              </a:ext>
            </a:extLst>
          </p:cNvPr>
          <p:cNvSpPr txBox="1"/>
          <p:nvPr/>
        </p:nvSpPr>
        <p:spPr bwMode="gray">
          <a:xfrm>
            <a:off x="6683925" y="1918109"/>
            <a:ext cx="442478" cy="161583"/>
          </a:xfrm>
          <a:prstGeom prst="rect">
            <a:avLst/>
          </a:prstGeom>
          <a:solidFill>
            <a:sysClr val="window" lastClr="FFFFFF">
              <a:lumMod val="85000"/>
            </a:sysClr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A014"/>
              </a:buClr>
              <a:buSzTx/>
              <a:buFontTx/>
              <a:buNone/>
              <a:tabLst/>
              <a:defRPr/>
            </a:pPr>
            <a:r>
              <a:rPr kumimoji="0" lang="de-DE" sz="1050" b="1" i="0" u="none" strike="noStrike" kern="0" cap="none" spc="0" normalizeH="0" baseline="0" noProof="0" dirty="0">
                <a:ln>
                  <a:noFill/>
                </a:ln>
                <a:solidFill>
                  <a:srgbClr val="BE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Today</a:t>
            </a:r>
          </a:p>
        </p:txBody>
      </p: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48573F92-A19C-4758-B6D9-C6B92993AC8F}"/>
              </a:ext>
            </a:extLst>
          </p:cNvPr>
          <p:cNvGrpSpPr/>
          <p:nvPr/>
        </p:nvGrpSpPr>
        <p:grpSpPr>
          <a:xfrm>
            <a:off x="10193866" y="360920"/>
            <a:ext cx="1549111" cy="226309"/>
            <a:chOff x="8922780" y="507876"/>
            <a:chExt cx="2255047" cy="255668"/>
          </a:xfrm>
        </p:grpSpPr>
        <p:grpSp>
          <p:nvGrpSpPr>
            <p:cNvPr id="100" name="Gruppieren 99">
              <a:extLst>
                <a:ext uri="{FF2B5EF4-FFF2-40B4-BE49-F238E27FC236}">
                  <a16:creationId xmlns:a16="http://schemas.microsoft.com/office/drawing/2014/main" id="{FC28FFB8-659A-4FD7-B928-1E9DBB905D26}"/>
                </a:ext>
              </a:extLst>
            </p:cNvPr>
            <p:cNvGrpSpPr/>
            <p:nvPr/>
          </p:nvGrpSpPr>
          <p:grpSpPr>
            <a:xfrm>
              <a:off x="8922780" y="507876"/>
              <a:ext cx="1673796" cy="255668"/>
              <a:chOff x="8039131" y="923771"/>
              <a:chExt cx="2791158" cy="247103"/>
            </a:xfrm>
          </p:grpSpPr>
          <p:sp>
            <p:nvSpPr>
              <p:cNvPr id="102" name="Rectangle 27">
                <a:extLst>
                  <a:ext uri="{FF2B5EF4-FFF2-40B4-BE49-F238E27FC236}">
                    <a16:creationId xmlns:a16="http://schemas.microsoft.com/office/drawing/2014/main" id="{B664218A-FF01-4FD7-903E-A13BB8402CCA}"/>
                  </a:ext>
                </a:extLst>
              </p:cNvPr>
              <p:cNvSpPr/>
              <p:nvPr/>
            </p:nvSpPr>
            <p:spPr>
              <a:xfrm>
                <a:off x="8039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</a:t>
                </a:r>
              </a:p>
            </p:txBody>
          </p:sp>
          <p:sp>
            <p:nvSpPr>
              <p:cNvPr id="103" name="Rectangle 27">
                <a:extLst>
                  <a:ext uri="{FF2B5EF4-FFF2-40B4-BE49-F238E27FC236}">
                    <a16:creationId xmlns:a16="http://schemas.microsoft.com/office/drawing/2014/main" id="{A5E0DCB8-96A2-438D-BAE1-10B7A281857C}"/>
                  </a:ext>
                </a:extLst>
              </p:cNvPr>
              <p:cNvSpPr/>
              <p:nvPr/>
            </p:nvSpPr>
            <p:spPr>
              <a:xfrm>
                <a:off x="8988131" y="923771"/>
                <a:ext cx="872889" cy="247103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B</a:t>
                </a:r>
              </a:p>
            </p:txBody>
          </p:sp>
          <p:sp>
            <p:nvSpPr>
              <p:cNvPr id="104" name="Rectangle 27">
                <a:extLst>
                  <a:ext uri="{FF2B5EF4-FFF2-40B4-BE49-F238E27FC236}">
                    <a16:creationId xmlns:a16="http://schemas.microsoft.com/office/drawing/2014/main" id="{7F569FBA-DCD5-4839-87C6-508919D8C9DE}"/>
                  </a:ext>
                </a:extLst>
              </p:cNvPr>
              <p:cNvSpPr/>
              <p:nvPr/>
            </p:nvSpPr>
            <p:spPr>
              <a:xfrm>
                <a:off x="9957401" y="923771"/>
                <a:ext cx="872888" cy="247103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</a:t>
                </a:r>
              </a:p>
            </p:txBody>
          </p:sp>
        </p:grpSp>
        <p:sp>
          <p:nvSpPr>
            <p:cNvPr id="101" name="Rectangle 27">
              <a:extLst>
                <a:ext uri="{FF2B5EF4-FFF2-40B4-BE49-F238E27FC236}">
                  <a16:creationId xmlns:a16="http://schemas.microsoft.com/office/drawing/2014/main" id="{C2B09753-F098-4407-965D-9533D1A948D2}"/>
                </a:ext>
              </a:extLst>
            </p:cNvPr>
            <p:cNvSpPr/>
            <p:nvPr/>
          </p:nvSpPr>
          <p:spPr>
            <a:xfrm>
              <a:off x="10654375" y="507876"/>
              <a:ext cx="523452" cy="25566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972" tIns="107972" rIns="107972" bIns="107972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</a:t>
              </a:r>
            </a:p>
          </p:txBody>
        </p:sp>
      </p:grpSp>
      <p:pic>
        <p:nvPicPr>
          <p:cNvPr id="105" name="Grafik 104">
            <a:extLst>
              <a:ext uri="{FF2B5EF4-FFF2-40B4-BE49-F238E27FC236}">
                <a16:creationId xmlns:a16="http://schemas.microsoft.com/office/drawing/2014/main" id="{DA1A5CB9-F478-4181-983C-2AEDCE126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279386" y="2240637"/>
            <a:ext cx="467879" cy="155959"/>
          </a:xfrm>
          <a:prstGeom prst="rect">
            <a:avLst/>
          </a:prstGeom>
        </p:spPr>
      </p:pic>
      <p:pic>
        <p:nvPicPr>
          <p:cNvPr id="106" name="Grafik 105">
            <a:extLst>
              <a:ext uri="{FF2B5EF4-FFF2-40B4-BE49-F238E27FC236}">
                <a16:creationId xmlns:a16="http://schemas.microsoft.com/office/drawing/2014/main" id="{EFF5B2AD-678C-4B6E-8A09-5B1644AF8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0624228" y="2236533"/>
            <a:ext cx="467879" cy="164167"/>
          </a:xfrm>
          <a:prstGeom prst="rect">
            <a:avLst/>
          </a:prstGeom>
        </p:spPr>
      </p:pic>
      <p:sp>
        <p:nvSpPr>
          <p:cNvPr id="107" name="Rechteck 106">
            <a:extLst>
              <a:ext uri="{FF2B5EF4-FFF2-40B4-BE49-F238E27FC236}">
                <a16:creationId xmlns:a16="http://schemas.microsoft.com/office/drawing/2014/main" id="{DBC480FC-2036-4A0F-9077-8C21A00E6050}"/>
              </a:ext>
            </a:extLst>
          </p:cNvPr>
          <p:cNvSpPr/>
          <p:nvPr/>
        </p:nvSpPr>
        <p:spPr bwMode="gray">
          <a:xfrm>
            <a:off x="10302525" y="1831336"/>
            <a:ext cx="746458" cy="78909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Rechteck 107">
            <a:extLst>
              <a:ext uri="{FF2B5EF4-FFF2-40B4-BE49-F238E27FC236}">
                <a16:creationId xmlns:a16="http://schemas.microsoft.com/office/drawing/2014/main" id="{74B56505-5BCA-489F-B76A-43632CACF842}"/>
              </a:ext>
            </a:extLst>
          </p:cNvPr>
          <p:cNvSpPr/>
          <p:nvPr/>
        </p:nvSpPr>
        <p:spPr bwMode="gray">
          <a:xfrm>
            <a:off x="10424735" y="1904078"/>
            <a:ext cx="154800" cy="1548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endParaRPr kumimoji="0" lang="en-DE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Rechteck 108">
            <a:extLst>
              <a:ext uri="{FF2B5EF4-FFF2-40B4-BE49-F238E27FC236}">
                <a16:creationId xmlns:a16="http://schemas.microsoft.com/office/drawing/2014/main" id="{B2672F04-C6C7-4947-84FE-601201EF3AFC}"/>
              </a:ext>
            </a:extLst>
          </p:cNvPr>
          <p:cNvSpPr/>
          <p:nvPr/>
        </p:nvSpPr>
        <p:spPr bwMode="gray">
          <a:xfrm>
            <a:off x="10776084" y="1904078"/>
            <a:ext cx="154800" cy="1548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€</a:t>
            </a:r>
            <a:endParaRPr kumimoji="0" lang="en-DE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94305F6F-11D0-4258-A7DC-F91335341984}"/>
              </a:ext>
            </a:extLst>
          </p:cNvPr>
          <p:cNvSpPr txBox="1"/>
          <p:nvPr/>
        </p:nvSpPr>
        <p:spPr bwMode="gray">
          <a:xfrm rot="16200000">
            <a:off x="10235041" y="2285794"/>
            <a:ext cx="282189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582C"/>
              </a:buClr>
              <a:buSzTx/>
              <a:buFontTx/>
              <a:buNone/>
              <a:tabLst/>
              <a:defRPr/>
            </a:pPr>
            <a:r>
              <a:rPr kumimoji="0" lang="de-DE" sz="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time</a:t>
            </a:r>
            <a:endParaRPr kumimoji="0" lang="en-DE" sz="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Textfeld 110">
            <a:extLst>
              <a:ext uri="{FF2B5EF4-FFF2-40B4-BE49-F238E27FC236}">
                <a16:creationId xmlns:a16="http://schemas.microsoft.com/office/drawing/2014/main" id="{2A7B71C6-75BB-4E32-8D6F-32F5719735AA}"/>
              </a:ext>
            </a:extLst>
          </p:cNvPr>
          <p:cNvSpPr txBox="1"/>
          <p:nvPr/>
        </p:nvSpPr>
        <p:spPr bwMode="gray">
          <a:xfrm rot="16200000">
            <a:off x="10509727" y="2254119"/>
            <a:ext cx="41429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582C"/>
              </a:buClr>
              <a:buSzTx/>
              <a:buFontTx/>
              <a:buNone/>
              <a:tabLst/>
              <a:defRPr/>
            </a:pPr>
            <a:r>
              <a:rPr kumimoji="0" lang="de-DE" sz="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budget</a:t>
            </a:r>
            <a:endParaRPr kumimoji="0" lang="en-DE" sz="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12" name="Grafik 111">
            <a:extLst>
              <a:ext uri="{FF2B5EF4-FFF2-40B4-BE49-F238E27FC236}">
                <a16:creationId xmlns:a16="http://schemas.microsoft.com/office/drawing/2014/main" id="{67AE70A7-9CE6-4000-AA82-F1477604C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1102574" y="2240637"/>
            <a:ext cx="467879" cy="155959"/>
          </a:xfrm>
          <a:prstGeom prst="rect">
            <a:avLst/>
          </a:prstGeom>
        </p:spPr>
      </p:pic>
      <p:pic>
        <p:nvPicPr>
          <p:cNvPr id="113" name="Grafik 112">
            <a:extLst>
              <a:ext uri="{FF2B5EF4-FFF2-40B4-BE49-F238E27FC236}">
                <a16:creationId xmlns:a16="http://schemas.microsoft.com/office/drawing/2014/main" id="{BC016405-731D-4504-9556-95E930B31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1447416" y="2236533"/>
            <a:ext cx="467879" cy="164167"/>
          </a:xfrm>
          <a:prstGeom prst="rect">
            <a:avLst/>
          </a:prstGeom>
        </p:spPr>
      </p:pic>
      <p:sp>
        <p:nvSpPr>
          <p:cNvPr id="114" name="Rechteck 113">
            <a:extLst>
              <a:ext uri="{FF2B5EF4-FFF2-40B4-BE49-F238E27FC236}">
                <a16:creationId xmlns:a16="http://schemas.microsoft.com/office/drawing/2014/main" id="{1CBFC5C1-A9E9-4D1D-BD34-B31F763B774F}"/>
              </a:ext>
            </a:extLst>
          </p:cNvPr>
          <p:cNvSpPr/>
          <p:nvPr/>
        </p:nvSpPr>
        <p:spPr bwMode="gray">
          <a:xfrm>
            <a:off x="11125713" y="1831336"/>
            <a:ext cx="746458" cy="78909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Rechteck 114">
            <a:extLst>
              <a:ext uri="{FF2B5EF4-FFF2-40B4-BE49-F238E27FC236}">
                <a16:creationId xmlns:a16="http://schemas.microsoft.com/office/drawing/2014/main" id="{E39EA4F4-7284-44B1-9366-4F85CFD8A7A0}"/>
              </a:ext>
            </a:extLst>
          </p:cNvPr>
          <p:cNvSpPr/>
          <p:nvPr/>
        </p:nvSpPr>
        <p:spPr bwMode="gray">
          <a:xfrm>
            <a:off x="11247923" y="1904078"/>
            <a:ext cx="154800" cy="1548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endParaRPr kumimoji="0" lang="en-DE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9CAFC922-519D-4910-919C-EEE5DA368B5B}"/>
              </a:ext>
            </a:extLst>
          </p:cNvPr>
          <p:cNvSpPr/>
          <p:nvPr/>
        </p:nvSpPr>
        <p:spPr bwMode="gray">
          <a:xfrm>
            <a:off x="11599272" y="1904078"/>
            <a:ext cx="154800" cy="1548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€</a:t>
            </a:r>
            <a:endParaRPr kumimoji="0" lang="en-DE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F56AB762-F746-4ACA-9CB5-3CE7A7F57FF0}"/>
              </a:ext>
            </a:extLst>
          </p:cNvPr>
          <p:cNvSpPr txBox="1"/>
          <p:nvPr/>
        </p:nvSpPr>
        <p:spPr bwMode="gray">
          <a:xfrm rot="16200000">
            <a:off x="11058229" y="2285794"/>
            <a:ext cx="282189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582C"/>
              </a:buClr>
              <a:buSzTx/>
              <a:buFontTx/>
              <a:buNone/>
              <a:tabLst/>
              <a:defRPr/>
            </a:pPr>
            <a:r>
              <a:rPr kumimoji="0" lang="de-DE" sz="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time</a:t>
            </a:r>
            <a:endParaRPr kumimoji="0" lang="en-DE" sz="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Textfeld 117">
            <a:extLst>
              <a:ext uri="{FF2B5EF4-FFF2-40B4-BE49-F238E27FC236}">
                <a16:creationId xmlns:a16="http://schemas.microsoft.com/office/drawing/2014/main" id="{E3B619DA-4C8B-426C-8B3E-A12F9080055A}"/>
              </a:ext>
            </a:extLst>
          </p:cNvPr>
          <p:cNvSpPr txBox="1"/>
          <p:nvPr/>
        </p:nvSpPr>
        <p:spPr bwMode="gray">
          <a:xfrm rot="16200000">
            <a:off x="11332915" y="2254119"/>
            <a:ext cx="41429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582C"/>
              </a:buClr>
              <a:buSzTx/>
              <a:buFontTx/>
              <a:buNone/>
              <a:tabLst/>
              <a:defRPr/>
            </a:pPr>
            <a:r>
              <a:rPr kumimoji="0" lang="de-DE" sz="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budget</a:t>
            </a:r>
            <a:endParaRPr kumimoji="0" lang="en-DE" sz="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Rectangle 29">
            <a:extLst>
              <a:ext uri="{FF2B5EF4-FFF2-40B4-BE49-F238E27FC236}">
                <a16:creationId xmlns:a16="http://schemas.microsoft.com/office/drawing/2014/main" id="{9AA27209-7772-4B9F-9EAF-FA93D59E9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0746" y="1571784"/>
            <a:ext cx="74645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Last Week</a:t>
            </a:r>
          </a:p>
        </p:txBody>
      </p:sp>
      <p:sp>
        <p:nvSpPr>
          <p:cNvPr id="120" name="Rectangle 29">
            <a:extLst>
              <a:ext uri="{FF2B5EF4-FFF2-40B4-BE49-F238E27FC236}">
                <a16:creationId xmlns:a16="http://schemas.microsoft.com/office/drawing/2014/main" id="{5CC2DD38-1CDE-48F7-88E6-901ABD1E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8475" y="1564533"/>
            <a:ext cx="746457" cy="190500"/>
          </a:xfrm>
          <a:prstGeom prst="rect">
            <a:avLst/>
          </a:prstGeom>
          <a:solidFill>
            <a:srgbClr val="00206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marR="0" lvl="0" indent="0" algn="ctr" defTabSz="10725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This Week</a:t>
            </a:r>
          </a:p>
        </p:txBody>
      </p:sp>
      <p:graphicFrame>
        <p:nvGraphicFramePr>
          <p:cNvPr id="123" name="Tabelle 11">
            <a:extLst>
              <a:ext uri="{FF2B5EF4-FFF2-40B4-BE49-F238E27FC236}">
                <a16:creationId xmlns:a16="http://schemas.microsoft.com/office/drawing/2014/main" id="{3E7E15FD-BA48-4D25-BCBC-59A5DFB1116A}"/>
              </a:ext>
            </a:extLst>
          </p:cNvPr>
          <p:cNvGraphicFramePr>
            <a:graphicFrameLocks noGrp="1"/>
          </p:cNvGraphicFramePr>
          <p:nvPr/>
        </p:nvGraphicFramePr>
        <p:xfrm>
          <a:off x="723642" y="5280491"/>
          <a:ext cx="11211116" cy="739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152">
                  <a:extLst>
                    <a:ext uri="{9D8B030D-6E8A-4147-A177-3AD203B41FA5}">
                      <a16:colId xmlns:a16="http://schemas.microsoft.com/office/drawing/2014/main" val="1681547820"/>
                    </a:ext>
                  </a:extLst>
                </a:gridCol>
                <a:gridCol w="8042831">
                  <a:extLst>
                    <a:ext uri="{9D8B030D-6E8A-4147-A177-3AD203B41FA5}">
                      <a16:colId xmlns:a16="http://schemas.microsoft.com/office/drawing/2014/main" val="3516725701"/>
                    </a:ext>
                  </a:extLst>
                </a:gridCol>
                <a:gridCol w="1549668">
                  <a:extLst>
                    <a:ext uri="{9D8B030D-6E8A-4147-A177-3AD203B41FA5}">
                      <a16:colId xmlns:a16="http://schemas.microsoft.com/office/drawing/2014/main" val="574570544"/>
                    </a:ext>
                  </a:extLst>
                </a:gridCol>
                <a:gridCol w="1231465">
                  <a:extLst>
                    <a:ext uri="{9D8B030D-6E8A-4147-A177-3AD203B41FA5}">
                      <a16:colId xmlns:a16="http://schemas.microsoft.com/office/drawing/2014/main" val="3611230882"/>
                    </a:ext>
                  </a:extLst>
                </a:gridCol>
              </a:tblGrid>
              <a:tr h="225249"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tx1"/>
                          </a:solidFill>
                        </a:rPr>
                        <a:t>#</a:t>
                      </a:r>
                      <a:endParaRPr lang="en-DE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tx1"/>
                          </a:solidFill>
                        </a:rPr>
                        <a:t>Decisions, risks &amp; open points</a:t>
                      </a:r>
                      <a:endParaRPr lang="en-DE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tx1"/>
                          </a:solidFill>
                        </a:rPr>
                        <a:t>Responsible</a:t>
                      </a:r>
                      <a:endParaRPr lang="en-DE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tx1"/>
                          </a:solidFill>
                        </a:rPr>
                        <a:t>Due Date</a:t>
                      </a:r>
                      <a:endParaRPr lang="en-DE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726630"/>
                  </a:ext>
                </a:extLst>
              </a:tr>
              <a:tr h="225249">
                <a:tc>
                  <a:txBody>
                    <a:bodyPr/>
                    <a:lstStyle/>
                    <a:p>
                      <a:r>
                        <a:rPr lang="de-DE" sz="1000" dirty="0"/>
                        <a:t>1</a:t>
                      </a:r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DE" sz="1000" i="1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861321"/>
                  </a:ext>
                </a:extLst>
              </a:tr>
              <a:tr h="225249">
                <a:tc>
                  <a:txBody>
                    <a:bodyPr/>
                    <a:lstStyle/>
                    <a:p>
                      <a:r>
                        <a:rPr lang="de-DE" sz="1000" dirty="0"/>
                        <a:t>2</a:t>
                      </a:r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DE" sz="1000" i="1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DE" sz="1000" dirty="0"/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586200"/>
                  </a:ext>
                </a:extLst>
              </a:tr>
            </a:tbl>
          </a:graphicData>
        </a:graphic>
      </p:graphicFrame>
      <p:sp>
        <p:nvSpPr>
          <p:cNvPr id="121" name="Textfeld 120">
            <a:extLst>
              <a:ext uri="{FF2B5EF4-FFF2-40B4-BE49-F238E27FC236}">
                <a16:creationId xmlns:a16="http://schemas.microsoft.com/office/drawing/2014/main" id="{6B19C07B-07D3-4A40-86FA-D3188D7B5882}"/>
              </a:ext>
            </a:extLst>
          </p:cNvPr>
          <p:cNvSpPr txBox="1"/>
          <p:nvPr/>
        </p:nvSpPr>
        <p:spPr>
          <a:xfrm>
            <a:off x="10663012" y="6314902"/>
            <a:ext cx="40556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7994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08800"/>
              </a:buClr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 Risk</a:t>
            </a:r>
          </a:p>
        </p:txBody>
      </p:sp>
      <p:pic>
        <p:nvPicPr>
          <p:cNvPr id="122" name="Grafik 121">
            <a:extLst>
              <a:ext uri="{FF2B5EF4-FFF2-40B4-BE49-F238E27FC236}">
                <a16:creationId xmlns:a16="http://schemas.microsoft.com/office/drawing/2014/main" id="{CD268A96-331C-4AE6-B90C-CF82B88088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3232" y="6312660"/>
            <a:ext cx="467878" cy="155959"/>
          </a:xfrm>
          <a:prstGeom prst="rect">
            <a:avLst/>
          </a:prstGeom>
        </p:spPr>
      </p:pic>
      <p:grpSp>
        <p:nvGrpSpPr>
          <p:cNvPr id="124" name="Group 43">
            <a:extLst>
              <a:ext uri="{FF2B5EF4-FFF2-40B4-BE49-F238E27FC236}">
                <a16:creationId xmlns:a16="http://schemas.microsoft.com/office/drawing/2014/main" id="{69B902B3-9B98-4440-90DF-7C9BDC305E4F}"/>
              </a:ext>
            </a:extLst>
          </p:cNvPr>
          <p:cNvGrpSpPr/>
          <p:nvPr/>
        </p:nvGrpSpPr>
        <p:grpSpPr>
          <a:xfrm>
            <a:off x="8773255" y="6307250"/>
            <a:ext cx="1195867" cy="164167"/>
            <a:chOff x="7118965" y="6414722"/>
            <a:chExt cx="1196175" cy="164210"/>
          </a:xfrm>
        </p:grpSpPr>
        <p:sp>
          <p:nvSpPr>
            <p:cNvPr id="125" name="Textfeld 124">
              <a:extLst>
                <a:ext uri="{FF2B5EF4-FFF2-40B4-BE49-F238E27FC236}">
                  <a16:creationId xmlns:a16="http://schemas.microsoft.com/office/drawing/2014/main" id="{945EC9FD-7E4B-43E3-83F9-0CC3CAA7E4C1}"/>
                </a:ext>
              </a:extLst>
            </p:cNvPr>
            <p:cNvSpPr txBox="1"/>
            <p:nvPr/>
          </p:nvSpPr>
          <p:spPr>
            <a:xfrm>
              <a:off x="7628878" y="6419883"/>
              <a:ext cx="686262" cy="1539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179946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F08800"/>
                </a:buClr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Behind Plan</a:t>
              </a:r>
            </a:p>
          </p:txBody>
        </p:sp>
        <p:pic>
          <p:nvPicPr>
            <p:cNvPr id="126" name="Grafik 125">
              <a:extLst>
                <a:ext uri="{FF2B5EF4-FFF2-40B4-BE49-F238E27FC236}">
                  <a16:creationId xmlns:a16="http://schemas.microsoft.com/office/drawing/2014/main" id="{78CE68B5-8E7F-4DBF-85AA-2EB121ACE2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18965" y="6414722"/>
              <a:ext cx="468000" cy="164210"/>
            </a:xfrm>
            <a:prstGeom prst="rect">
              <a:avLst/>
            </a:prstGeom>
          </p:spPr>
        </p:pic>
      </p:grpSp>
      <p:grpSp>
        <p:nvGrpSpPr>
          <p:cNvPr id="127" name="Group 42">
            <a:extLst>
              <a:ext uri="{FF2B5EF4-FFF2-40B4-BE49-F238E27FC236}">
                <a16:creationId xmlns:a16="http://schemas.microsoft.com/office/drawing/2014/main" id="{09D7B0C4-4C5C-4291-9902-8E17D839442C}"/>
              </a:ext>
            </a:extLst>
          </p:cNvPr>
          <p:cNvGrpSpPr/>
          <p:nvPr/>
        </p:nvGrpSpPr>
        <p:grpSpPr>
          <a:xfrm>
            <a:off x="7639436" y="6314902"/>
            <a:ext cx="905724" cy="155959"/>
            <a:chOff x="7118965" y="6177857"/>
            <a:chExt cx="905958" cy="156000"/>
          </a:xfrm>
        </p:grpSpPr>
        <p:sp>
          <p:nvSpPr>
            <p:cNvPr id="128" name="Textfeld 127">
              <a:extLst>
                <a:ext uri="{FF2B5EF4-FFF2-40B4-BE49-F238E27FC236}">
                  <a16:creationId xmlns:a16="http://schemas.microsoft.com/office/drawing/2014/main" id="{E6727814-52AF-43B6-95DF-61404A3C309F}"/>
                </a:ext>
              </a:extLst>
            </p:cNvPr>
            <p:cNvSpPr txBox="1"/>
            <p:nvPr/>
          </p:nvSpPr>
          <p:spPr>
            <a:xfrm>
              <a:off x="7628879" y="6178913"/>
              <a:ext cx="396044" cy="1539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179946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F08800"/>
                </a:buClr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 Plan</a:t>
              </a:r>
            </a:p>
          </p:txBody>
        </p:sp>
        <p:pic>
          <p:nvPicPr>
            <p:cNvPr id="129" name="Grafik 128">
              <a:extLst>
                <a:ext uri="{FF2B5EF4-FFF2-40B4-BE49-F238E27FC236}">
                  <a16:creationId xmlns:a16="http://schemas.microsoft.com/office/drawing/2014/main" id="{A657E157-4828-4B2E-B36C-108F25925E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18965" y="6177857"/>
              <a:ext cx="468000" cy="156000"/>
            </a:xfrm>
            <a:prstGeom prst="rect">
              <a:avLst/>
            </a:prstGeom>
          </p:spPr>
        </p:pic>
      </p:grpSp>
      <p:sp>
        <p:nvSpPr>
          <p:cNvPr id="130" name="Rectangle 8">
            <a:extLst>
              <a:ext uri="{FF2B5EF4-FFF2-40B4-BE49-F238E27FC236}">
                <a16:creationId xmlns:a16="http://schemas.microsoft.com/office/drawing/2014/main" id="{F3CCEED9-1B50-40AA-896D-0D505162D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938" y="3077104"/>
            <a:ext cx="5483594" cy="199201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lIns="72000" tIns="36000" rIns="72000" bIns="36000" anchor="ctr" anchorCtr="0"/>
          <a:lstStyle>
            <a:lvl1pPr marL="342900" indent="-342900" defTabSz="88265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defRPr sz="1600">
                <a:solidFill>
                  <a:schemeClr val="tx1"/>
                </a:solidFill>
                <a:latin typeface="Arial" charset="0"/>
              </a:defRPr>
            </a:lvl1pPr>
            <a:lvl2pPr marL="185738" indent="-185738" defTabSz="882650" eaLnBrk="0" hangingPunct="0">
              <a:spcBef>
                <a:spcPct val="20000"/>
              </a:spcBef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20000"/>
              </a:spcBef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100"/>
              </a:spcBef>
              <a:spcAft>
                <a:spcPts val="0"/>
              </a:spcAft>
              <a:buClr>
                <a:srgbClr val="EB690F"/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1</a:t>
            </a:r>
            <a:endParaRPr kumimoji="0" lang="en-US" altLang="de-DE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171450" marR="0" lvl="1" indent="-171450" algn="l" defTabSz="914102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2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3</a:t>
            </a:r>
            <a:endParaRPr kumimoji="0" lang="en-US" altLang="de-DE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4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5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  <a:p>
            <a:pPr marL="0" marR="0" lvl="1" indent="0" algn="l" defTabSz="914102" rtl="0" eaLnBrk="1" fontAlgn="auto" latinLnBrk="0" hangingPunct="1">
              <a:lnSpc>
                <a:spcPts val="1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Tx/>
              <a:buNone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Sub Project 6</a:t>
            </a:r>
          </a:p>
          <a:p>
            <a:pPr marL="171450" marR="0" lvl="1" indent="-171450" algn="l" defTabSz="914102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10000"/>
              <a:buFont typeface="Wingdings" panose="05000000000000000000" pitchFamily="2" charset="2"/>
              <a:buChar char="§"/>
              <a:tabLst>
                <a:tab pos="1670077" algn="l"/>
                <a:tab pos="6491460" algn="l"/>
              </a:tabLst>
              <a:defRPr/>
            </a:pPr>
            <a:r>
              <a:rPr kumimoji="0" lang="en-US" altLang="de-DE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Lorem ipsum dolor sit amet, consetetur sadipscing elitr</a:t>
            </a:r>
          </a:p>
        </p:txBody>
      </p:sp>
    </p:spTree>
    <p:extLst>
      <p:ext uri="{BB962C8B-B14F-4D97-AF65-F5344CB8AC3E}">
        <p14:creationId xmlns:p14="http://schemas.microsoft.com/office/powerpoint/2010/main" val="4662120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2pgvvZbNQ9y68pSCQRD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H_PowerPoint Master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MH.pptx" id="{07A94DDE-5B6A-47C2-8B0A-2B2660A1F5E4}" vid="{78C34495-9072-48A6-B75D-10420CD1D5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Breitbild</PresentationFormat>
  <Paragraphs>93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Symbol</vt:lpstr>
      <vt:lpstr>Wingdings</vt:lpstr>
      <vt:lpstr>MH_PowerPoint Master</vt:lpstr>
      <vt:lpstr>think-cell Slide</vt:lpstr>
      <vt:lpstr>think-cell Folie</vt:lpstr>
      <vt:lpstr>Program Status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Status Report</dc:title>
  <dc:creator>Nina</dc:creator>
  <cp:lastModifiedBy>Nina</cp:lastModifiedBy>
  <cp:revision>1</cp:revision>
  <dcterms:created xsi:type="dcterms:W3CDTF">2021-11-12T12:07:58Z</dcterms:created>
  <dcterms:modified xsi:type="dcterms:W3CDTF">2021-11-12T12:08:19Z</dcterms:modified>
</cp:coreProperties>
</file>